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3"/>
  </p:notesMasterIdLst>
  <p:sldIdLst>
    <p:sldId id="416" r:id="rId3"/>
    <p:sldId id="646" r:id="rId4"/>
    <p:sldId id="805" r:id="rId5"/>
    <p:sldId id="499" r:id="rId6"/>
    <p:sldId id="804" r:id="rId7"/>
    <p:sldId id="779" r:id="rId8"/>
    <p:sldId id="809" r:id="rId9"/>
    <p:sldId id="810" r:id="rId10"/>
    <p:sldId id="811" r:id="rId11"/>
    <p:sldId id="793" r:id="rId12"/>
    <p:sldId id="806" r:id="rId13"/>
    <p:sldId id="807" r:id="rId14"/>
    <p:sldId id="808" r:id="rId15"/>
    <p:sldId id="783" r:id="rId16"/>
    <p:sldId id="782" r:id="rId17"/>
    <p:sldId id="812" r:id="rId18"/>
    <p:sldId id="781" r:id="rId19"/>
    <p:sldId id="592" r:id="rId20"/>
    <p:sldId id="594" r:id="rId21"/>
    <p:sldId id="786" r:id="rId22"/>
    <p:sldId id="744" r:id="rId23"/>
    <p:sldId id="789" r:id="rId24"/>
    <p:sldId id="814" r:id="rId25"/>
    <p:sldId id="788" r:id="rId26"/>
    <p:sldId id="574" r:id="rId27"/>
    <p:sldId id="584" r:id="rId28"/>
    <p:sldId id="585" r:id="rId29"/>
    <p:sldId id="586" r:id="rId30"/>
    <p:sldId id="588" r:id="rId31"/>
    <p:sldId id="589" r:id="rId32"/>
    <p:sldId id="590" r:id="rId33"/>
    <p:sldId id="591" r:id="rId34"/>
    <p:sldId id="587" r:id="rId35"/>
    <p:sldId id="791" r:id="rId36"/>
    <p:sldId id="787" r:id="rId37"/>
    <p:sldId id="797" r:id="rId38"/>
    <p:sldId id="798" r:id="rId39"/>
    <p:sldId id="799" r:id="rId40"/>
    <p:sldId id="813" r:id="rId41"/>
    <p:sldId id="629" r:id="rId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602"/>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772" autoAdjust="0"/>
  </p:normalViewPr>
  <p:slideViewPr>
    <p:cSldViewPr>
      <p:cViewPr varScale="1">
        <p:scale>
          <a:sx n="97" d="100"/>
          <a:sy n="97" d="100"/>
        </p:scale>
        <p:origin x="2040" y="8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Tijdelijke aanduiding voor datum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1E892B88-B964-4B8F-BE9F-B08ECF659DA3}" type="datetimeFigureOut">
              <a:rPr lang="en-US" smtClean="0"/>
              <a:t>9/10/2026</a:t>
            </a:fld>
            <a:endParaRPr lang="en-US"/>
          </a:p>
        </p:txBody>
      </p:sp>
      <p:sp>
        <p:nvSpPr>
          <p:cNvPr id="4" name="Tijdelijke aanduiding voor dia-afbeelding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Tijdelijke aanduiding voor notiti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Tijdelijke aanduiding voor dianumm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2D349A99-E37B-481F-837E-5EC7C6ADEC7D}" type="slidenum">
              <a:rPr lang="en-US" smtClean="0"/>
              <a:t>‹nr.›</a:t>
            </a:fld>
            <a:endParaRPr lang="en-US"/>
          </a:p>
        </p:txBody>
      </p:sp>
    </p:spTree>
    <p:extLst>
      <p:ext uri="{BB962C8B-B14F-4D97-AF65-F5344CB8AC3E}">
        <p14:creationId xmlns:p14="http://schemas.microsoft.com/office/powerpoint/2010/main" val="3711774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Menselijk</a:t>
            </a:r>
            <a:r>
              <a:rPr lang="en-US" dirty="0"/>
              <a:t> </a:t>
            </a:r>
            <a:r>
              <a:rPr lang="en-US" dirty="0" err="1"/>
              <a:t>leven</a:t>
            </a:r>
            <a:r>
              <a:rPr lang="en-US" dirty="0"/>
              <a:t> is </a:t>
            </a:r>
            <a:r>
              <a:rPr lang="en-US" dirty="0" err="1"/>
              <a:t>technisch</a:t>
            </a:r>
            <a:r>
              <a:rPr lang="en-US" dirty="0"/>
              <a:t> </a:t>
            </a:r>
            <a:r>
              <a:rPr lang="en-US" dirty="0" err="1"/>
              <a:t>leven</a:t>
            </a:r>
            <a:endParaRPr lang="en-US" dirty="0"/>
          </a:p>
          <a:p>
            <a:r>
              <a:rPr lang="en-US" dirty="0"/>
              <a:t>19th and 20th century: globalization of technology</a:t>
            </a:r>
          </a:p>
          <a:p>
            <a:r>
              <a:rPr lang="en-US" dirty="0"/>
              <a:t>21st century: awareness of a new geological epoch: Anthropocene</a:t>
            </a:r>
          </a:p>
          <a:p>
            <a:r>
              <a:rPr lang="en-US" dirty="0"/>
              <a:t>Humans have de facto gained responsibility for the future of the biosphere</a:t>
            </a:r>
          </a:p>
          <a:p>
            <a:r>
              <a:rPr lang="en-US" dirty="0"/>
              <a:t>The </a:t>
            </a:r>
            <a:r>
              <a:rPr lang="en-US" dirty="0" err="1"/>
              <a:t>technosphere</a:t>
            </a:r>
            <a:r>
              <a:rPr lang="en-US" dirty="0"/>
              <a: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3631C9-BA78-4E6C-A2C6-2D8D22838185}" type="slidenum">
              <a:rPr kumimoji="0" lang="nl-NL" sz="13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nl-NL" sz="13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385212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Everything starts with what I call the </a:t>
            </a:r>
            <a:r>
              <a:rPr lang="en-US" sz="1000" dirty="0" err="1"/>
              <a:t>pleonectic</a:t>
            </a:r>
            <a:r>
              <a:rPr lang="en-US" sz="1000" dirty="0"/>
              <a:t>. Capitalism is only an epiphenomenon of the </a:t>
            </a:r>
            <a:r>
              <a:rPr lang="en-US" sz="1000" dirty="0" err="1"/>
              <a:t>pleonectic</a:t>
            </a:r>
            <a:r>
              <a:rPr lang="en-US" sz="1000" dirty="0"/>
              <a:t>. …capitalism is an expropriation allowed by </a:t>
            </a:r>
            <a:r>
              <a:rPr lang="en-US" sz="1000" dirty="0" err="1"/>
              <a:t>technomimetic</a:t>
            </a:r>
            <a:r>
              <a:rPr lang="en-US" sz="1000" dirty="0"/>
              <a:t> astuteness (10)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Many (and these are the most criminal) want to have more money and power (pleonasm). Others (the less criminal) want to have more knowledge or aesthetic emotions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I coined the  concept, with "</a:t>
            </a:r>
            <a:r>
              <a:rPr lang="en-US" sz="1000" dirty="0" err="1"/>
              <a:t>pleonectic</a:t>
            </a:r>
            <a:r>
              <a:rPr lang="en-US" sz="1000" dirty="0"/>
              <a:t>". The disease of the human being, of the human animal and only him, is to have always more. Those who already have almost everything want to go further: to possess our thoughts, to possess our bodies (the "vaccine"!)</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2897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349A99-E37B-481F-837E-5EC7C6ADEC7D}" type="slidenum">
              <a:rPr lang="en-US" smtClean="0"/>
              <a:t>13</a:t>
            </a:fld>
            <a:endParaRPr lang="en-US"/>
          </a:p>
        </p:txBody>
      </p:sp>
    </p:spTree>
    <p:extLst>
      <p:ext uri="{BB962C8B-B14F-4D97-AF65-F5344CB8AC3E}">
        <p14:creationId xmlns:p14="http://schemas.microsoft.com/office/powerpoint/2010/main" val="1469256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Every event (see below) has the structure of a pathology, of a becoming monstrous: “</a:t>
            </a:r>
            <a:r>
              <a:rPr lang="en-US" dirty="0" err="1"/>
              <a:t>monstruation</a:t>
            </a:r>
            <a:r>
              <a:rPr lang="en-US" dirty="0"/>
              <a:t>.” The animal stage of appropriation probably reached its highest point with the dinosaurs, the acme of the purely organic ability to (self-)appropriate things materially (8)</a:t>
            </a:r>
          </a:p>
          <a:p>
            <a:endParaRPr lang="nl-NL" dirty="0"/>
          </a:p>
        </p:txBody>
      </p:sp>
      <p:sp>
        <p:nvSpPr>
          <p:cNvPr id="4" name="Tijdelijke aanduiding voor dianummer 3"/>
          <p:cNvSpPr>
            <a:spLocks noGrp="1"/>
          </p:cNvSpPr>
          <p:nvPr>
            <p:ph type="sldNum" sz="quarter" idx="5"/>
          </p:nvPr>
        </p:nvSpPr>
        <p:spPr/>
        <p:txBody>
          <a:bodyPr/>
          <a:lstStyle/>
          <a:p>
            <a:fld id="{2D349A99-E37B-481F-837E-5EC7C6ADEC7D}" type="slidenum">
              <a:rPr lang="en-US" smtClean="0"/>
              <a:t>14</a:t>
            </a:fld>
            <a:endParaRPr lang="en-US"/>
          </a:p>
        </p:txBody>
      </p:sp>
    </p:spTree>
    <p:extLst>
      <p:ext uri="{BB962C8B-B14F-4D97-AF65-F5344CB8AC3E}">
        <p14:creationId xmlns:p14="http://schemas.microsoft.com/office/powerpoint/2010/main" val="935597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349A99-E37B-481F-837E-5EC7C6ADEC7D}" type="slidenum">
              <a:rPr lang="en-US" smtClean="0"/>
              <a:t>16</a:t>
            </a:fld>
            <a:endParaRPr lang="en-US"/>
          </a:p>
        </p:txBody>
      </p:sp>
    </p:spTree>
    <p:extLst>
      <p:ext uri="{BB962C8B-B14F-4D97-AF65-F5344CB8AC3E}">
        <p14:creationId xmlns:p14="http://schemas.microsoft.com/office/powerpoint/2010/main" val="478601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349A99-E37B-481F-837E-5EC7C6ADEC7D}" type="slidenum">
              <a:rPr lang="en-US" smtClean="0"/>
              <a:t>17</a:t>
            </a:fld>
            <a:endParaRPr lang="en-US"/>
          </a:p>
        </p:txBody>
      </p:sp>
    </p:spTree>
    <p:extLst>
      <p:ext uri="{BB962C8B-B14F-4D97-AF65-F5344CB8AC3E}">
        <p14:creationId xmlns:p14="http://schemas.microsoft.com/office/powerpoint/2010/main" val="765075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938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03E2C-7409-2CEB-29F7-7126A1F83FD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9C80BD-986C-C43F-C888-7810E1411F1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8E2A98-5093-7B4F-7002-8BEAE0E57B3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1D3A58D-D490-E232-466F-7E89096AB2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617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Event is </a:t>
            </a:r>
            <a:r>
              <a:rPr lang="nl-NL" dirty="0" err="1"/>
              <a:t>always</a:t>
            </a:r>
            <a:r>
              <a:rPr lang="nl-NL" dirty="0"/>
              <a:t> </a:t>
            </a:r>
            <a:r>
              <a:rPr lang="nl-NL" dirty="0" err="1"/>
              <a:t>appropriation-expropriation</a:t>
            </a:r>
            <a:r>
              <a:rPr lang="nl-NL" dirty="0"/>
              <a:t>. </a:t>
            </a:r>
            <a:r>
              <a:rPr lang="en-US" dirty="0"/>
              <a:t>Man is the one who disturbs, and more and more, the laws of Nature, by appropriating them. Hunting is an appropriation of the laws of predation. Agriculture is an appropriation of the laws of natural efflorescence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223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Event is </a:t>
            </a:r>
            <a:r>
              <a:rPr lang="nl-NL" dirty="0" err="1"/>
              <a:t>always</a:t>
            </a:r>
            <a:r>
              <a:rPr lang="nl-NL" dirty="0"/>
              <a:t> </a:t>
            </a:r>
            <a:r>
              <a:rPr lang="nl-NL" dirty="0" err="1"/>
              <a:t>appropriation-expropriation</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 appropriates the laws of nature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 is the one who disturbs, and more and more, the laws of Nature, by appropriating them. Hunting is an appropriation of the laws of predation. Agriculture is an appropriation of the laws of natural efflorescence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6576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D349A99-E37B-481F-837E-5EC7C6ADEC7D}" type="slidenum">
              <a:rPr lang="en-US" smtClean="0"/>
              <a:t>22</a:t>
            </a:fld>
            <a:endParaRPr lang="en-US"/>
          </a:p>
        </p:txBody>
      </p:sp>
    </p:spTree>
    <p:extLst>
      <p:ext uri="{BB962C8B-B14F-4D97-AF65-F5344CB8AC3E}">
        <p14:creationId xmlns:p14="http://schemas.microsoft.com/office/powerpoint/2010/main" val="3598821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Science is in its ground violence and expropriation. 2001: A Space Odyssey is for me the movie which, in terms of philosophical inspiration, is the richest of all time, and the most illustrative of my purposes: simians get hold of bones and make weapons out of them, with which they bring down other simian tribes and become the species that takes hold of power over the planet by slaughtering the others, and gallantly killing each other until “Law” and “Civilization” temper as much as possible the expropriatory apocalypse that coincides with the advent of </a:t>
            </a:r>
            <a:r>
              <a:rPr lang="en-US" dirty="0" err="1"/>
              <a:t>technomimetics</a:t>
            </a:r>
            <a:r>
              <a:rPr lang="en-US" dirty="0"/>
              <a:t> on earth. (38)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6578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1212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5543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err="1"/>
              <a:t>Depressurization</a:t>
            </a:r>
            <a:r>
              <a:rPr lang="nl-NL" dirty="0"/>
              <a:t>: </a:t>
            </a:r>
            <a:r>
              <a:rPr lang="nl-NL" dirty="0" err="1"/>
              <a:t>being</a:t>
            </a:r>
            <a:r>
              <a:rPr lang="nl-NL" dirty="0"/>
              <a:t>-in-</a:t>
            </a:r>
            <a:r>
              <a:rPr lang="nl-NL" dirty="0" err="1"/>
              <a:t>the</a:t>
            </a:r>
            <a:r>
              <a:rPr lang="nl-NL" dirty="0"/>
              <a:t>-</a:t>
            </a:r>
            <a:r>
              <a:rPr lang="nl-NL" dirty="0" err="1"/>
              <a:t>world</a:t>
            </a:r>
            <a:r>
              <a:rPr lang="nl-NL" dirty="0"/>
              <a:t> as </a:t>
            </a:r>
            <a:r>
              <a:rPr lang="nl-NL" dirty="0" err="1"/>
              <a:t>being</a:t>
            </a:r>
            <a:r>
              <a:rPr lang="nl-NL" dirty="0"/>
              <a:t>-on-screen, </a:t>
            </a:r>
            <a:r>
              <a:rPr lang="nl-NL" dirty="0" err="1"/>
              <a:t>being</a:t>
            </a:r>
            <a:r>
              <a:rPr lang="nl-NL" dirty="0"/>
              <a:t>-in-information, </a:t>
            </a:r>
            <a:r>
              <a:rPr lang="nl-NL" dirty="0" err="1"/>
              <a:t>instead</a:t>
            </a:r>
            <a:r>
              <a:rPr lang="nl-NL" dirty="0"/>
              <a:t> of </a:t>
            </a:r>
            <a:r>
              <a:rPr lang="nl-NL" dirty="0" err="1"/>
              <a:t>being-there</a:t>
            </a:r>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4241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randview" panose="020B0502040204020203" pitchFamily="34" charset="0"/>
              </a:rPr>
              <a:t>Technology becomes the “</a:t>
            </a:r>
            <a:r>
              <a:rPr lang="en-US" dirty="0" err="1">
                <a:latin typeface="Grandview" panose="020B0502040204020203" pitchFamily="34" charset="0"/>
              </a:rPr>
              <a:t>cacatharsis</a:t>
            </a:r>
            <a:r>
              <a:rPr lang="en-US" dirty="0">
                <a:latin typeface="Grandview" panose="020B0502040204020203" pitchFamily="34" charset="0"/>
              </a:rPr>
              <a:t>” of Nature; </a:t>
            </a:r>
            <a:r>
              <a:rPr lang="en-US" i="1" dirty="0">
                <a:latin typeface="Grandview" panose="020B0502040204020203" pitchFamily="34" charset="0"/>
              </a:rPr>
              <a:t>mimesis</a:t>
            </a:r>
            <a:r>
              <a:rPr lang="en-US" dirty="0">
                <a:latin typeface="Grandview" panose="020B0502040204020203" pitchFamily="34" charset="0"/>
              </a:rPr>
              <a:t> that food-gathering primates made by agriculture, and predatory primates by hunting, etc., in short: the mimesis of natural and biological (and therefore proto-</a:t>
            </a:r>
            <a:r>
              <a:rPr lang="en-US" dirty="0" err="1">
                <a:latin typeface="Grandview" panose="020B0502040204020203" pitchFamily="34" charset="0"/>
              </a:rPr>
              <a:t>pleonectic</a:t>
            </a:r>
            <a:r>
              <a:rPr lang="en-US" dirty="0">
                <a:latin typeface="Grandview" panose="020B0502040204020203" pitchFamily="34" charset="0"/>
              </a:rPr>
              <a:t>) processes—such as feeding (and therefore defecation)—made by </a:t>
            </a:r>
            <a:r>
              <a:rPr lang="en-US" i="1" dirty="0">
                <a:latin typeface="Grandview" panose="020B0502040204020203" pitchFamily="34" charset="0"/>
              </a:rPr>
              <a:t>techne</a:t>
            </a:r>
            <a:r>
              <a:rPr lang="en-US" dirty="0">
                <a:latin typeface="Grandview" panose="020B0502040204020203" pitchFamily="34" charset="0"/>
              </a:rPr>
              <a:t>, becomes millions of years later a </a:t>
            </a:r>
            <a:r>
              <a:rPr lang="en-US" i="1" dirty="0">
                <a:latin typeface="Grandview" panose="020B0502040204020203" pitchFamily="34" charset="0"/>
              </a:rPr>
              <a:t>hideous parody </a:t>
            </a:r>
            <a:r>
              <a:rPr lang="en-US" dirty="0">
                <a:latin typeface="Grandview" panose="020B0502040204020203" pitchFamily="34" charset="0"/>
              </a:rPr>
              <a:t>of ingestion/excretion (46)</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2374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more we accelerate the production of novelties, the more all kinds of appropriating events are multiplied because of the exponentiation of technological overpower, and the more we pile up a gigantic collection of waste with forever accelerating time constraints </a:t>
            </a:r>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1047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Adorno: "the history of humanity is not the history of the Good, but of horror“ . All my work is a pure and simple demolition of this immemorial way of proceeding in philosophy. What the so-called "health crisis" has made me understand is that, indeed, my work was necessary and salutary: we must first identify where the Evil is before speaking of "Good". Good only emerges in the light of Evil, namely the billions of unnecessary sufferings that we inflict on ourselves on a planetary scale. Dismantle the mechanism of Evil, and you will have a small idea of what Good is. You must not proceed in the opposite direction: define, in a unilateral way, what is Good, and then say that Evil is that which does not obey the prescriptions that you deliver without counting the cost so that the Universal Good happens. ‘Evil is a non-metaphysical philosophical question, because it does not fall under any real necessity: it is tied to the contingency of the event of </a:t>
            </a:r>
            <a:r>
              <a:rPr lang="en-US" dirty="0" err="1"/>
              <a:t>technomimetic</a:t>
            </a:r>
            <a:r>
              <a:rPr lang="en-US" dirty="0"/>
              <a:t> appropriation’ (ibid., 158). Universalism as the source of evil. </a:t>
            </a:r>
          </a:p>
          <a:p>
            <a:r>
              <a:rPr lang="en-US" dirty="0"/>
              <a:t>Techne parodies life, i.e. what the Greeks called </a:t>
            </a:r>
            <a:r>
              <a:rPr lang="en-US" dirty="0" err="1"/>
              <a:t>ananke</a:t>
            </a:r>
            <a:r>
              <a:rPr lang="en-US" dirty="0"/>
              <a:t>, natural automatism. “Evil is born when I do in the face of the Law that which I automatically do prior to it.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353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Adorno: "the history of humanity is not the history of the Good, but of horror“ . All my work is a pure and simple demolition of this immemorial way of proceeding in philosophy. What the so-called "health crisis" has made me understand is that, indeed, my work was necessary and salutary: we must first identify where the Evil is before speaking of "Good". Good only emerges in the light of Evil, namely the billions of unnecessary sufferings that we inflict on ourselves on a planetary scale. Dismantle the mechanism of Evil, and you will have a small idea of what Good is. You must not proceed in the opposite direction: define, in a unilateral way, what is Good, and then say that Evil is that which does not obey the prescriptions that you deliver without counting the cost so that the Universal Good happens. ‘Evil is a non-metaphysical philosophical question, because it does not fall under any real necessity: it is tied to the contingency of the event of </a:t>
            </a:r>
            <a:r>
              <a:rPr lang="en-US" dirty="0" err="1"/>
              <a:t>technomimetic</a:t>
            </a:r>
            <a:r>
              <a:rPr lang="en-US" dirty="0"/>
              <a:t> appropriation’ (ibid., 158). Universalism as the source of evil. </a:t>
            </a:r>
          </a:p>
          <a:p>
            <a:r>
              <a:rPr lang="en-US" dirty="0"/>
              <a:t>Techne parodies life, i.e. what the Greeks called </a:t>
            </a:r>
            <a:r>
              <a:rPr lang="en-US" dirty="0" err="1"/>
              <a:t>ananke</a:t>
            </a:r>
            <a:r>
              <a:rPr lang="en-US" dirty="0"/>
              <a:t>, natural automatism. “Evil is born when I do in the face of the Law that which I automatically do prior to it.</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9A99-E37B-481F-837E-5EC7C6ADEC7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015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nl-NL"/>
              <a:t>Klik om de stijl te bewerken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78A2F6-217F-4AC5-B00A-406A71F0FAAC}" type="slidenum">
              <a:rPr lang="en-US" smtClean="0"/>
              <a:t>‹nr.›</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nl-NL"/>
              <a:t>Klik om de stijl te bewerken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78A2F6-217F-4AC5-B00A-406A71F0FAAC}" type="slidenum">
              <a:rPr lang="en-US" smtClean="0"/>
              <a:t>‹nr.›</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F1F4AB2-5141-4C58-96E6-551307B66AFA}"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78A2F6-217F-4AC5-B00A-406A71F0FAAC}" type="slidenum">
              <a:rPr lang="en-US" smtClean="0"/>
              <a:t>‹nr.›</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CF1F4AB2-5141-4C58-96E6-551307B66AFA}"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F4AB2-5141-4C58-96E6-551307B66AFA}"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nl-NL"/>
              <a:t>Klik om de stijl te bewerken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78A2F6-217F-4AC5-B00A-406A71F0FAAC}" type="slidenum">
              <a:rPr lang="en-US" smtClean="0"/>
              <a:t>‹nr.›</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nl-NL"/>
              <a:t>Klik om de stijl te bewerken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78A2F6-217F-4AC5-B00A-406A71F0FAAC}" type="slidenum">
              <a:rPr lang="en-US" smtClean="0"/>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7FF75A-FE54-B082-49DF-1653BB67DF2E}"/>
              </a:ext>
            </a:extLst>
          </p:cNvPr>
          <p:cNvSpPr>
            <a:spLocks noGrp="1"/>
          </p:cNvSpPr>
          <p:nvPr>
            <p:ph type="ctrTitle"/>
          </p:nvPr>
        </p:nvSpPr>
        <p:spPr>
          <a:xfrm>
            <a:off x="1143000" y="1122363"/>
            <a:ext cx="6858000" cy="2387600"/>
          </a:xfr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738C1A43-7863-8B61-771C-AF2CDCF58F0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E6E3F98-B5D4-295E-7267-A45A034A3E29}"/>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A9394894-B0A2-0043-12F0-77BE1E81BA7D}"/>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52A48C02-99DA-91D2-A966-CBC6D65C14E4}"/>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545616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8258F-8A42-A076-FCE7-DED5C32E201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113F555-8F1E-3BF8-0CC2-8E58C9C37A7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57CDD12-617E-CBB3-547D-28C9C5BEAE88}"/>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93FCDC89-53BC-1A11-2CAA-9B0E8F643C97}"/>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6EED36FE-1B41-5EB5-29AC-B4FEADD78097}"/>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2786986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548E4C-098D-209F-49C1-B69D251029EB}"/>
              </a:ext>
            </a:extLst>
          </p:cNvPr>
          <p:cNvSpPr>
            <a:spLocks noGrp="1"/>
          </p:cNvSpPr>
          <p:nvPr>
            <p:ph type="title"/>
          </p:nvPr>
        </p:nvSpPr>
        <p:spPr>
          <a:xfrm>
            <a:off x="623888" y="1709739"/>
            <a:ext cx="7886700" cy="2852737"/>
          </a:xfrm>
        </p:spPr>
        <p:txBody>
          <a:bodyPr anchor="b"/>
          <a:lstStyle>
            <a:lvl1pPr>
              <a:defRPr sz="4500"/>
            </a:lvl1pPr>
          </a:lstStyle>
          <a:p>
            <a:r>
              <a:rPr lang="nl-NL"/>
              <a:t>Klik om stijl te bewerken</a:t>
            </a:r>
          </a:p>
        </p:txBody>
      </p:sp>
      <p:sp>
        <p:nvSpPr>
          <p:cNvPr id="3" name="Tijdelijke aanduiding voor tekst 2">
            <a:extLst>
              <a:ext uri="{FF2B5EF4-FFF2-40B4-BE49-F238E27FC236}">
                <a16:creationId xmlns:a16="http://schemas.microsoft.com/office/drawing/2014/main" id="{0E561F77-9267-C4A2-B58C-B391D3FDAAC8}"/>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8C67A0F-B20C-D6D8-8B3B-68F92749ED00}"/>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0F1592F0-0E74-C12E-5A56-B7DAAFB2D890}"/>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D913E2D7-2510-5D44-1040-27C57521487E}"/>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1144666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97D3C3-D9EB-67F7-C3BA-53F59E07BE8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2FF06F3-DFAC-E440-38FD-12A73B16D422}"/>
              </a:ext>
            </a:extLst>
          </p:cNvPr>
          <p:cNvSpPr>
            <a:spLocks noGrp="1"/>
          </p:cNvSpPr>
          <p:nvPr>
            <p:ph sz="half" idx="1"/>
          </p:nvPr>
        </p:nvSpPr>
        <p:spPr>
          <a:xfrm>
            <a:off x="6286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E71F5-9FA0-B8BB-96D3-FA20832B5381}"/>
              </a:ext>
            </a:extLst>
          </p:cNvPr>
          <p:cNvSpPr>
            <a:spLocks noGrp="1"/>
          </p:cNvSpPr>
          <p:nvPr>
            <p:ph sz="half" idx="2"/>
          </p:nvPr>
        </p:nvSpPr>
        <p:spPr>
          <a:xfrm>
            <a:off x="46291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2F487D1F-F6B2-361E-53C6-A17E31E61804}"/>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Tijdelijke aanduiding voor voettekst 5">
            <a:extLst>
              <a:ext uri="{FF2B5EF4-FFF2-40B4-BE49-F238E27FC236}">
                <a16:creationId xmlns:a16="http://schemas.microsoft.com/office/drawing/2014/main" id="{57FD08C8-3535-A584-FEA4-D80AB5557601}"/>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562DB32F-791A-CD05-1994-2752403C43DF}"/>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906768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2B33E3-3379-3FFE-DF73-5FD87CD15516}"/>
              </a:ext>
            </a:extLst>
          </p:cNvPr>
          <p:cNvSpPr>
            <a:spLocks noGrp="1"/>
          </p:cNvSpPr>
          <p:nvPr>
            <p:ph type="title"/>
          </p:nvPr>
        </p:nvSpPr>
        <p:spPr>
          <a:xfrm>
            <a:off x="629841" y="365126"/>
            <a:ext cx="78867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73B2D0F-BCF0-8147-233D-F9EBD8ED13F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6459DB3-D849-82DE-0DF9-1D999D807268}"/>
              </a:ext>
            </a:extLst>
          </p:cNvPr>
          <p:cNvSpPr>
            <a:spLocks noGrp="1"/>
          </p:cNvSpPr>
          <p:nvPr>
            <p:ph sz="half" idx="2"/>
          </p:nvPr>
        </p:nvSpPr>
        <p:spPr>
          <a:xfrm>
            <a:off x="629842" y="2505075"/>
            <a:ext cx="3868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092B9AA-EF85-E846-A819-B04577456B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A73A319-8236-F67E-EF34-8F436515E9F7}"/>
              </a:ext>
            </a:extLst>
          </p:cNvPr>
          <p:cNvSpPr>
            <a:spLocks noGrp="1"/>
          </p:cNvSpPr>
          <p:nvPr>
            <p:ph sz="quarter" idx="4"/>
          </p:nvPr>
        </p:nvSpPr>
        <p:spPr>
          <a:xfrm>
            <a:off x="4629150" y="2505075"/>
            <a:ext cx="3887391"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72FBFBE-22D7-C2A5-B37F-67D9B09F0646}"/>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8" name="Tijdelijke aanduiding voor voettekst 7">
            <a:extLst>
              <a:ext uri="{FF2B5EF4-FFF2-40B4-BE49-F238E27FC236}">
                <a16:creationId xmlns:a16="http://schemas.microsoft.com/office/drawing/2014/main" id="{E570624A-E285-0139-8968-97B974D63056}"/>
              </a:ext>
            </a:extLst>
          </p:cNvPr>
          <p:cNvSpPr>
            <a:spLocks noGrp="1"/>
          </p:cNvSpPr>
          <p:nvPr>
            <p:ph type="ftr" sz="quarter" idx="11"/>
          </p:nvPr>
        </p:nvSpPr>
        <p:spPr/>
        <p:txBody>
          <a:bodyPr/>
          <a:lstStyle/>
          <a:p>
            <a:endParaRPr lang="en-US"/>
          </a:p>
        </p:txBody>
      </p:sp>
      <p:sp>
        <p:nvSpPr>
          <p:cNvPr id="9" name="Tijdelijke aanduiding voor dianummer 8">
            <a:extLst>
              <a:ext uri="{FF2B5EF4-FFF2-40B4-BE49-F238E27FC236}">
                <a16:creationId xmlns:a16="http://schemas.microsoft.com/office/drawing/2014/main" id="{5F0AD038-1591-34DB-A922-328C6E4DA0D5}"/>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1159201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28651-3BDB-5109-80FB-5C6B83B2E2C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4A06748E-FEF1-5639-D66D-F8B512072ECF}"/>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4" name="Tijdelijke aanduiding voor voettekst 3">
            <a:extLst>
              <a:ext uri="{FF2B5EF4-FFF2-40B4-BE49-F238E27FC236}">
                <a16:creationId xmlns:a16="http://schemas.microsoft.com/office/drawing/2014/main" id="{D1491073-D5CB-2A05-4B52-87A621740EBD}"/>
              </a:ext>
            </a:extLst>
          </p:cNvPr>
          <p:cNvSpPr>
            <a:spLocks noGrp="1"/>
          </p:cNvSpPr>
          <p:nvPr>
            <p:ph type="ftr" sz="quarter" idx="11"/>
          </p:nvPr>
        </p:nvSpPr>
        <p:spPr/>
        <p:txBody>
          <a:bodyPr/>
          <a:lstStyle/>
          <a:p>
            <a:endParaRPr lang="en-US"/>
          </a:p>
        </p:txBody>
      </p:sp>
      <p:sp>
        <p:nvSpPr>
          <p:cNvPr id="5" name="Tijdelijke aanduiding voor dianummer 4">
            <a:extLst>
              <a:ext uri="{FF2B5EF4-FFF2-40B4-BE49-F238E27FC236}">
                <a16:creationId xmlns:a16="http://schemas.microsoft.com/office/drawing/2014/main" id="{15C4347F-2409-67E8-84DF-2396F65B2E27}"/>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2237377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2923F01-6CED-25FB-346A-9D2188DE2EED}"/>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3" name="Tijdelijke aanduiding voor voettekst 2">
            <a:extLst>
              <a:ext uri="{FF2B5EF4-FFF2-40B4-BE49-F238E27FC236}">
                <a16:creationId xmlns:a16="http://schemas.microsoft.com/office/drawing/2014/main" id="{63F065A2-1BDC-318F-7EE7-B7CC58052201}"/>
              </a:ext>
            </a:extLst>
          </p:cNvPr>
          <p:cNvSpPr>
            <a:spLocks noGrp="1"/>
          </p:cNvSpPr>
          <p:nvPr>
            <p:ph type="ftr" sz="quarter" idx="11"/>
          </p:nvPr>
        </p:nvSpPr>
        <p:spPr/>
        <p:txBody>
          <a:bodyPr/>
          <a:lstStyle/>
          <a:p>
            <a:endParaRPr lang="en-US"/>
          </a:p>
        </p:txBody>
      </p:sp>
      <p:sp>
        <p:nvSpPr>
          <p:cNvPr id="4" name="Tijdelijke aanduiding voor dianummer 3">
            <a:extLst>
              <a:ext uri="{FF2B5EF4-FFF2-40B4-BE49-F238E27FC236}">
                <a16:creationId xmlns:a16="http://schemas.microsoft.com/office/drawing/2014/main" id="{D9FFC6E4-B1F4-E028-A461-747069FB133E}"/>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4142947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464715-35A2-7D70-D5AD-4686B1246AB7}"/>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inhoud 2">
            <a:extLst>
              <a:ext uri="{FF2B5EF4-FFF2-40B4-BE49-F238E27FC236}">
                <a16:creationId xmlns:a16="http://schemas.microsoft.com/office/drawing/2014/main" id="{EB10C98E-6C66-764D-5CF1-15F33E7621F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61AA459-FF4E-17B4-ED5A-DBFA3EA5DDD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C7A29DC-037E-7318-4FFC-A2EF904815F5}"/>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Tijdelijke aanduiding voor voettekst 5">
            <a:extLst>
              <a:ext uri="{FF2B5EF4-FFF2-40B4-BE49-F238E27FC236}">
                <a16:creationId xmlns:a16="http://schemas.microsoft.com/office/drawing/2014/main" id="{EED23F38-062D-B34E-8FF3-D3DDD1DD416D}"/>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23136956-500E-3554-C298-D5FC54AA9001}"/>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850739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E6CC9-6F9D-3AE5-6562-E49F9EC67B4C}"/>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afbeelding 2">
            <a:extLst>
              <a:ext uri="{FF2B5EF4-FFF2-40B4-BE49-F238E27FC236}">
                <a16:creationId xmlns:a16="http://schemas.microsoft.com/office/drawing/2014/main" id="{99CD053F-D36D-4B3D-FA46-A3DE9BD1C0E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l-NL"/>
          </a:p>
        </p:txBody>
      </p:sp>
      <p:sp>
        <p:nvSpPr>
          <p:cNvPr id="4" name="Tijdelijke aanduiding voor tekst 3">
            <a:extLst>
              <a:ext uri="{FF2B5EF4-FFF2-40B4-BE49-F238E27FC236}">
                <a16:creationId xmlns:a16="http://schemas.microsoft.com/office/drawing/2014/main" id="{26F0E004-BE29-B533-6981-BDF26F403D5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68D560F-3CE9-3B95-D40E-2F9EE9F47F08}"/>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6" name="Tijdelijke aanduiding voor voettekst 5">
            <a:extLst>
              <a:ext uri="{FF2B5EF4-FFF2-40B4-BE49-F238E27FC236}">
                <a16:creationId xmlns:a16="http://schemas.microsoft.com/office/drawing/2014/main" id="{350FCFB0-7296-0726-763B-7BC5776F4F78}"/>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E480E8F1-77EA-8824-81AC-46CE655B3706}"/>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2275413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276D57-A0CC-9033-B682-5C0FADF3C9F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D4E552F-007D-A98A-5C84-511C97C6093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7CF2C78-675D-0D36-26D5-532A5DD52B61}"/>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3816A841-3A4D-391D-29AC-036B11E924F2}"/>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574116E9-5C63-47AB-16FF-56F6F696AACA}"/>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3066989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1BD153A-3B9E-5B50-3F73-7B004F8DC102}"/>
              </a:ext>
            </a:extLst>
          </p:cNvPr>
          <p:cNvSpPr>
            <a:spLocks noGrp="1"/>
          </p:cNvSpPr>
          <p:nvPr>
            <p:ph type="title" orient="vert"/>
          </p:nvPr>
        </p:nvSpPr>
        <p:spPr>
          <a:xfrm>
            <a:off x="6543675" y="365125"/>
            <a:ext cx="1971675"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B97128-53D1-A018-55CC-D14274D2F102}"/>
              </a:ext>
            </a:extLst>
          </p:cNvPr>
          <p:cNvSpPr>
            <a:spLocks noGrp="1"/>
          </p:cNvSpPr>
          <p:nvPr>
            <p:ph type="body" orient="vert" idx="1"/>
          </p:nvPr>
        </p:nvSpPr>
        <p:spPr>
          <a:xfrm>
            <a:off x="628650" y="365125"/>
            <a:ext cx="5800725"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DB834B3-0E33-C86A-945B-41AC033FF101}"/>
              </a:ext>
            </a:extLst>
          </p:cNvPr>
          <p:cNvSpPr>
            <a:spLocks noGrp="1"/>
          </p:cNvSpPr>
          <p:nvPr>
            <p:ph type="dt" sz="half" idx="10"/>
          </p:nvPr>
        </p:nvSpPr>
        <p:spPr/>
        <p:txBody>
          <a:body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CE22F163-04E7-BB8D-311A-1741F595BEFB}"/>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0E715DAF-3834-8182-5F48-925321E29D9B}"/>
              </a:ext>
            </a:extLst>
          </p:cNvPr>
          <p:cNvSpPr>
            <a:spLocks noGrp="1"/>
          </p:cNvSpPr>
          <p:nvPr>
            <p:ph type="sldNum" sz="quarter" idx="12"/>
          </p:nvPr>
        </p:nvSpPr>
        <p:spPr/>
        <p:txBody>
          <a:bodyPr/>
          <a:lstStyle/>
          <a:p>
            <a:fld id="{5E78A2F6-217F-4AC5-B00A-406A71F0FAAC}" type="slidenum">
              <a:rPr lang="en-US" smtClean="0"/>
              <a:t>‹nr.›</a:t>
            </a:fld>
            <a:endParaRPr lang="en-US"/>
          </a:p>
        </p:txBody>
      </p:sp>
    </p:spTree>
    <p:extLst>
      <p:ext uri="{BB962C8B-B14F-4D97-AF65-F5344CB8AC3E}">
        <p14:creationId xmlns:p14="http://schemas.microsoft.com/office/powerpoint/2010/main" val="155778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CF1F4AB2-5141-4C58-96E6-551307B66AFA}" type="datetimeFigureOut">
              <a:rPr lang="en-US" smtClean="0"/>
              <a:t>9/10/2026</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E78A2F6-217F-4AC5-B00A-406A71F0FAAC}"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4AC4456-999C-930F-19E2-39EF82E3AC6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64E3592-17A7-EB3D-4018-8A9716AC470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AA84521-4A67-62EA-3EC1-F11548B2213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CF1F4AB2-5141-4C58-96E6-551307B66AFA}" type="datetimeFigureOut">
              <a:rPr lang="en-US" smtClean="0"/>
              <a:t>9/10/2026</a:t>
            </a:fld>
            <a:endParaRPr lang="en-US"/>
          </a:p>
        </p:txBody>
      </p:sp>
      <p:sp>
        <p:nvSpPr>
          <p:cNvPr id="5" name="Tijdelijke aanduiding voor voettekst 4">
            <a:extLst>
              <a:ext uri="{FF2B5EF4-FFF2-40B4-BE49-F238E27FC236}">
                <a16:creationId xmlns:a16="http://schemas.microsoft.com/office/drawing/2014/main" id="{E61A17A0-9980-2A44-C9C0-45D294A2578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Tijdelijke aanduiding voor dianummer 5">
            <a:extLst>
              <a:ext uri="{FF2B5EF4-FFF2-40B4-BE49-F238E27FC236}">
                <a16:creationId xmlns:a16="http://schemas.microsoft.com/office/drawing/2014/main" id="{CC2F552D-165B-33AC-00AB-B550D78EFA1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5E78A2F6-217F-4AC5-B00A-406A71F0FAAC}" type="slidenum">
              <a:rPr lang="en-US" smtClean="0"/>
              <a:t>‹nr.›</a:t>
            </a:fld>
            <a:endParaRPr lang="en-US"/>
          </a:p>
        </p:txBody>
      </p:sp>
    </p:spTree>
    <p:extLst>
      <p:ext uri="{BB962C8B-B14F-4D97-AF65-F5344CB8AC3E}">
        <p14:creationId xmlns:p14="http://schemas.microsoft.com/office/powerpoint/2010/main" val="13487252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4.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0.gif"/></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pPr algn="ctr"/>
            <a:r>
              <a:rPr lang="en-US" sz="4000" dirty="0" err="1">
                <a:latin typeface="Grandview" panose="020B0502040204020203" pitchFamily="34" charset="0"/>
              </a:rPr>
              <a:t>Altijd</a:t>
            </a:r>
            <a:r>
              <a:rPr lang="en-US" sz="4000" dirty="0">
                <a:latin typeface="Grandview" panose="020B0502040204020203" pitchFamily="34" charset="0"/>
              </a:rPr>
              <a:t> maar </a:t>
            </a:r>
            <a:r>
              <a:rPr lang="en-US" sz="4000" dirty="0" err="1">
                <a:latin typeface="Grandview" panose="020B0502040204020203" pitchFamily="34" charset="0"/>
              </a:rPr>
              <a:t>meer</a:t>
            </a:r>
            <a:r>
              <a:rPr lang="en-US" sz="4000" dirty="0">
                <a:latin typeface="Grandview" panose="020B0502040204020203" pitchFamily="34" charset="0"/>
              </a:rPr>
              <a:t>…</a:t>
            </a:r>
          </a:p>
        </p:txBody>
      </p:sp>
      <p:sp>
        <p:nvSpPr>
          <p:cNvPr id="3" name="Ondertitel 2"/>
          <p:cNvSpPr>
            <a:spLocks noGrp="1"/>
          </p:cNvSpPr>
          <p:nvPr>
            <p:ph type="subTitle" idx="1"/>
          </p:nvPr>
        </p:nvSpPr>
        <p:spPr>
          <a:xfrm>
            <a:off x="1043608" y="3505200"/>
            <a:ext cx="7128792" cy="1752600"/>
          </a:xfrm>
        </p:spPr>
        <p:txBody>
          <a:bodyPr>
            <a:normAutofit/>
          </a:bodyPr>
          <a:lstStyle/>
          <a:p>
            <a:pPr marL="0" marR="0" lvl="0" indent="0" algn="ctr" defTabSz="914400" rtl="0" eaLnBrk="1" fontAlgn="auto" latinLnBrk="0" hangingPunct="1">
              <a:lnSpc>
                <a:spcPct val="100000"/>
              </a:lnSpc>
              <a:spcBef>
                <a:spcPct val="20000"/>
              </a:spcBef>
              <a:spcAft>
                <a:spcPts val="0"/>
              </a:spcAft>
              <a:buClr>
                <a:srgbClr val="93A299"/>
              </a:buClr>
              <a:buSzPct val="85000"/>
              <a:buFont typeface="Arial" pitchFamily="34" charset="0"/>
              <a:buNone/>
              <a:tabLst/>
              <a:defRPr/>
            </a:pPr>
            <a:r>
              <a:rPr kumimoji="0" lang="en-US" sz="3200" b="0" i="0" u="none" strike="noStrike" kern="1200" cap="none" spc="0" normalizeH="0" baseline="0" noProof="0" dirty="0">
                <a:ln>
                  <a:noFill/>
                </a:ln>
                <a:solidFill>
                  <a:srgbClr val="292934">
                    <a:lumMod val="75000"/>
                    <a:lumOff val="25000"/>
                  </a:srgbClr>
                </a:solidFill>
                <a:effectLst/>
                <a:uLnTx/>
                <a:uFillTx/>
                <a:latin typeface="Grandview" panose="020B0502040204020203" pitchFamily="34" charset="0"/>
                <a:ea typeface="+mn-ea"/>
                <a:cs typeface="+mn-cs"/>
              </a:rPr>
              <a:t>Mehdi Belhaj Kacems </a:t>
            </a:r>
            <a:r>
              <a:rPr kumimoji="0" lang="en-US" sz="3200" b="0" i="0" u="none" strike="noStrike" kern="1200" cap="none" spc="0" normalizeH="0" baseline="0" noProof="0" dirty="0" err="1">
                <a:ln>
                  <a:noFill/>
                </a:ln>
                <a:solidFill>
                  <a:srgbClr val="292934">
                    <a:lumMod val="75000"/>
                    <a:lumOff val="25000"/>
                  </a:srgbClr>
                </a:solidFill>
                <a:effectLst/>
                <a:uLnTx/>
                <a:uFillTx/>
                <a:latin typeface="Grandview" panose="020B0502040204020203" pitchFamily="34" charset="0"/>
                <a:ea typeface="+mn-ea"/>
                <a:cs typeface="+mn-cs"/>
              </a:rPr>
              <a:t>filosofie</a:t>
            </a:r>
            <a:r>
              <a:rPr kumimoji="0" lang="en-US" sz="3200" b="0" i="0" u="none" strike="noStrike" kern="1200" cap="none" spc="0" normalizeH="0" baseline="0" noProof="0" dirty="0">
                <a:ln>
                  <a:noFill/>
                </a:ln>
                <a:solidFill>
                  <a:srgbClr val="292934">
                    <a:lumMod val="75000"/>
                    <a:lumOff val="25000"/>
                  </a:srgbClr>
                </a:solidFill>
                <a:effectLst/>
                <a:uLnTx/>
                <a:uFillTx/>
                <a:latin typeface="Grandview" panose="020B0502040204020203" pitchFamily="34" charset="0"/>
                <a:ea typeface="+mn-ea"/>
                <a:cs typeface="+mn-cs"/>
              </a:rPr>
              <a:t> van de pleonectiek</a:t>
            </a:r>
          </a:p>
          <a:p>
            <a:endParaRPr lang="nl-NL" sz="1600" dirty="0"/>
          </a:p>
          <a:p>
            <a:pPr algn="ctr"/>
            <a:r>
              <a:rPr lang="nl-NL" sz="1600" dirty="0">
                <a:latin typeface="Grandview" panose="020B0502040204020203" pitchFamily="34" charset="0"/>
              </a:rPr>
              <a:t>Wageningen, 13 september 2026</a:t>
            </a:r>
            <a:endParaRPr lang="en-US" sz="1600" dirty="0">
              <a:latin typeface="Grandview" panose="020B0502040204020203" pitchFamily="34" charset="0"/>
            </a:endParaRPr>
          </a:p>
        </p:txBody>
      </p:sp>
      <p:sp>
        <p:nvSpPr>
          <p:cNvPr id="6" name="Tekstvak 5"/>
          <p:cNvSpPr txBox="1"/>
          <p:nvPr/>
        </p:nvSpPr>
        <p:spPr>
          <a:xfrm>
            <a:off x="3537507" y="5362273"/>
            <a:ext cx="2349489"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Grandview" panose="020B0502040204020203" pitchFamily="34" charset="0"/>
                <a:ea typeface="+mn-ea"/>
                <a:cs typeface="+mn-cs"/>
              </a:rPr>
              <a:t>Pieter Lemmens,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ysClr val="windowText" lastClr="000000"/>
                </a:solidFill>
                <a:effectLst/>
                <a:uLnTx/>
                <a:uFillTx/>
                <a:latin typeface="Grandview" panose="020B0502040204020203" pitchFamily="34" charset="0"/>
                <a:ea typeface="+mn-ea"/>
                <a:cs typeface="+mn-cs"/>
              </a:rPr>
              <a:t>Radboud University Nijmegen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Grandview" panose="020B0502040204020203" pitchFamily="34" charset="0"/>
                <a:ea typeface="+mn-ea"/>
                <a:cs typeface="+mn-cs"/>
              </a:rPr>
              <a:t>Institute for Science in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a:ea typeface="+mn-ea"/>
              <a:cs typeface="+mn-cs"/>
            </a:endParaRPr>
          </a:p>
        </p:txBody>
      </p:sp>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2147" y="5949280"/>
            <a:ext cx="2580211" cy="709797"/>
          </a:xfrm>
          <a:prstGeom prst="rect">
            <a:avLst/>
          </a:prstGeom>
        </p:spPr>
      </p:pic>
      <p:pic>
        <p:nvPicPr>
          <p:cNvPr id="9" name="Afbeelding 8" descr="Afbeelding met Menselijk gezicht, kleding, person, persoon&#10;&#10;Automatisch gegenereerde beschrijving">
            <a:extLst>
              <a:ext uri="{FF2B5EF4-FFF2-40B4-BE49-F238E27FC236}">
                <a16:creationId xmlns:a16="http://schemas.microsoft.com/office/drawing/2014/main" id="{EB2EEA17-4006-2E77-3BB0-78BAD28557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5461" y="616341"/>
            <a:ext cx="3121069" cy="1752600"/>
          </a:xfrm>
          <a:prstGeom prst="rect">
            <a:avLst/>
          </a:prstGeom>
        </p:spPr>
      </p:pic>
      <p:pic>
        <p:nvPicPr>
          <p:cNvPr id="11" name="Tijdelijke aanduiding voor inhoud 8">
            <a:extLst>
              <a:ext uri="{FF2B5EF4-FFF2-40B4-BE49-F238E27FC236}">
                <a16:creationId xmlns:a16="http://schemas.microsoft.com/office/drawing/2014/main" id="{824332DA-9887-82F4-F2DB-BAE82BD037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792" y="4381500"/>
            <a:ext cx="1547664" cy="2403027"/>
          </a:xfrm>
          <a:prstGeom prst="rect">
            <a:avLst/>
          </a:prstGeom>
        </p:spPr>
      </p:pic>
      <p:pic>
        <p:nvPicPr>
          <p:cNvPr id="12" name="Afbeelding 11">
            <a:extLst>
              <a:ext uri="{FF2B5EF4-FFF2-40B4-BE49-F238E27FC236}">
                <a16:creationId xmlns:a16="http://schemas.microsoft.com/office/drawing/2014/main" id="{01F8267B-C7F6-6BFB-012A-3A13451050F7}"/>
              </a:ext>
            </a:extLst>
          </p:cNvPr>
          <p:cNvPicPr>
            <a:picLocks noChangeAspect="1"/>
          </p:cNvPicPr>
          <p:nvPr/>
        </p:nvPicPr>
        <p:blipFill>
          <a:blip r:embed="rId5"/>
          <a:stretch>
            <a:fillRect/>
          </a:stretch>
        </p:blipFill>
        <p:spPr>
          <a:xfrm>
            <a:off x="7199717" y="4129021"/>
            <a:ext cx="1712301" cy="2728979"/>
          </a:xfrm>
          <a:prstGeom prst="rect">
            <a:avLst/>
          </a:prstGeom>
        </p:spPr>
      </p:pic>
    </p:spTree>
    <p:extLst>
      <p:ext uri="{BB962C8B-B14F-4D97-AF65-F5344CB8AC3E}">
        <p14:creationId xmlns:p14="http://schemas.microsoft.com/office/powerpoint/2010/main" val="3496833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93B1E4-DC3C-4F64-864D-D8E5D4049020}"/>
              </a:ext>
            </a:extLst>
          </p:cNvPr>
          <p:cNvSpPr>
            <a:spLocks noGrp="1"/>
          </p:cNvSpPr>
          <p:nvPr>
            <p:ph type="title"/>
          </p:nvPr>
        </p:nvSpPr>
        <p:spPr>
          <a:xfrm>
            <a:off x="0" y="0"/>
            <a:ext cx="9144000" cy="1772816"/>
          </a:xfrm>
          <a:solidFill>
            <a:schemeClr val="bg2">
              <a:lumMod val="10000"/>
            </a:schemeClr>
          </a:solidFill>
        </p:spPr>
        <p:txBody>
          <a:bodyPr>
            <a:normAutofit/>
          </a:bodyPr>
          <a:lstStyle/>
          <a:p>
            <a:pPr algn="ctr"/>
            <a:r>
              <a:rPr lang="nl-NL" dirty="0" err="1">
                <a:latin typeface="Grandview" panose="020B0502040204020203" pitchFamily="34" charset="0"/>
              </a:rPr>
              <a:t>Antropoceen</a:t>
            </a:r>
            <a:endParaRPr lang="nl-NL" dirty="0">
              <a:latin typeface="Grandview" panose="020B0502040204020203" pitchFamily="34" charset="0"/>
            </a:endParaRPr>
          </a:p>
        </p:txBody>
      </p:sp>
      <p:pic>
        <p:nvPicPr>
          <p:cNvPr id="5" name="Tijdelijke aanduiding voor inhoud 4">
            <a:extLst>
              <a:ext uri="{FF2B5EF4-FFF2-40B4-BE49-F238E27FC236}">
                <a16:creationId xmlns:a16="http://schemas.microsoft.com/office/drawing/2014/main" id="{F04C0E8C-487D-45A0-A97D-EFF60D6B59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4876800"/>
          </a:xfrm>
        </p:spPr>
      </p:pic>
    </p:spTree>
    <p:extLst>
      <p:ext uri="{BB962C8B-B14F-4D97-AF65-F5344CB8AC3E}">
        <p14:creationId xmlns:p14="http://schemas.microsoft.com/office/powerpoint/2010/main" val="3581925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62ECC-B99B-4670-9228-4A22F045B5C2}"/>
              </a:ext>
            </a:extLst>
          </p:cNvPr>
          <p:cNvSpPr>
            <a:spLocks noGrp="1"/>
          </p:cNvSpPr>
          <p:nvPr>
            <p:ph type="title"/>
          </p:nvPr>
        </p:nvSpPr>
        <p:spPr>
          <a:xfrm>
            <a:off x="0" y="0"/>
            <a:ext cx="9144000" cy="1524000"/>
          </a:xfrm>
          <a:solidFill>
            <a:schemeClr val="bg2">
              <a:lumMod val="10000"/>
            </a:schemeClr>
          </a:solidFill>
        </p:spPr>
        <p:txBody>
          <a:bodyPr>
            <a:normAutofit/>
          </a:bodyPr>
          <a:lstStyle/>
          <a:p>
            <a:pPr algn="ctr"/>
            <a:r>
              <a:rPr lang="nl-NL" dirty="0" err="1">
                <a:latin typeface="Grandview" panose="020B0502040204020203" pitchFamily="34" charset="0"/>
              </a:rPr>
              <a:t>Technoceen</a:t>
            </a:r>
            <a:r>
              <a:rPr lang="nl-NL" dirty="0">
                <a:latin typeface="Grandview" panose="020B0502040204020203" pitchFamily="34" charset="0"/>
              </a:rPr>
              <a:t> (</a:t>
            </a:r>
            <a:r>
              <a:rPr lang="nl-NL" dirty="0" err="1">
                <a:latin typeface="Grandview" panose="020B0502040204020203" pitchFamily="34" charset="0"/>
              </a:rPr>
              <a:t>Agostino</a:t>
            </a:r>
            <a:r>
              <a:rPr lang="nl-NL" dirty="0">
                <a:latin typeface="Grandview" panose="020B0502040204020203" pitchFamily="34" charset="0"/>
              </a:rPr>
              <a:t> </a:t>
            </a:r>
            <a:r>
              <a:rPr lang="nl-NL" dirty="0" err="1">
                <a:latin typeface="Grandview" panose="020B0502040204020203" pitchFamily="34" charset="0"/>
              </a:rPr>
              <a:t>Cera</a:t>
            </a:r>
            <a:r>
              <a:rPr lang="nl-NL" dirty="0">
                <a:latin typeface="Grandview" panose="020B0502040204020203" pitchFamily="34" charset="0"/>
              </a:rPr>
              <a:t>): </a:t>
            </a:r>
            <a:br>
              <a:rPr lang="nl-NL" dirty="0">
                <a:latin typeface="Grandview" panose="020B0502040204020203" pitchFamily="34" charset="0"/>
              </a:rPr>
            </a:br>
            <a:r>
              <a:rPr lang="nl-NL" dirty="0">
                <a:latin typeface="Grandview" panose="020B0502040204020203" pitchFamily="34" charset="0"/>
              </a:rPr>
              <a:t>Techniek als geologische kracht?</a:t>
            </a:r>
          </a:p>
        </p:txBody>
      </p:sp>
      <p:pic>
        <p:nvPicPr>
          <p:cNvPr id="5" name="Tijdelijke aanduiding voor inhoud 3">
            <a:extLst>
              <a:ext uri="{FF2B5EF4-FFF2-40B4-BE49-F238E27FC236}">
                <a16:creationId xmlns:a16="http://schemas.microsoft.com/office/drawing/2014/main" id="{AA28C841-9C12-40A2-92B4-BBA0C355922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627784" y="1831490"/>
            <a:ext cx="3888432" cy="5026510"/>
          </a:xfrm>
          <a:prstGeom prst="rect">
            <a:avLst/>
          </a:prstGeom>
        </p:spPr>
      </p:pic>
    </p:spTree>
    <p:extLst>
      <p:ext uri="{BB962C8B-B14F-4D97-AF65-F5344CB8AC3E}">
        <p14:creationId xmlns:p14="http://schemas.microsoft.com/office/powerpoint/2010/main" val="1816088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solidFill>
            <a:schemeClr val="bg2">
              <a:lumMod val="10000"/>
            </a:schemeClr>
          </a:solidFill>
        </p:spPr>
        <p:txBody>
          <a:bodyPr>
            <a:normAutofit/>
          </a:bodyPr>
          <a:lstStyle/>
          <a:p>
            <a:pPr algn="ctr"/>
            <a:r>
              <a:rPr lang="en-US" dirty="0">
                <a:latin typeface="+mn-lt"/>
              </a:rPr>
              <a:t>De </a:t>
            </a:r>
            <a:r>
              <a:rPr lang="en-US" dirty="0" err="1">
                <a:latin typeface="+mn-lt"/>
              </a:rPr>
              <a:t>technosfeer</a:t>
            </a:r>
            <a:endParaRPr lang="en-US" dirty="0">
              <a:latin typeface="+mn-lt"/>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80" y="1524000"/>
            <a:ext cx="7762875" cy="4657725"/>
          </a:xfrm>
        </p:spPr>
      </p:pic>
    </p:spTree>
    <p:extLst>
      <p:ext uri="{BB962C8B-B14F-4D97-AF65-F5344CB8AC3E}">
        <p14:creationId xmlns:p14="http://schemas.microsoft.com/office/powerpoint/2010/main" val="2151870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06BF791-6D2F-7DF4-C488-DFD41A9F5B84}"/>
              </a:ext>
            </a:extLst>
          </p:cNvPr>
          <p:cNvSpPr>
            <a:spLocks noGrp="1"/>
          </p:cNvSpPr>
          <p:nvPr>
            <p:ph type="title"/>
          </p:nvPr>
        </p:nvSpPr>
        <p:spPr>
          <a:solidFill>
            <a:schemeClr val="tx1"/>
          </a:solidFill>
        </p:spPr>
        <p:txBody>
          <a:bodyPr/>
          <a:lstStyle/>
          <a:p>
            <a:pPr algn="ctr"/>
            <a:r>
              <a:rPr lang="nl-NL" dirty="0"/>
              <a:t>	</a:t>
            </a:r>
            <a:r>
              <a:rPr lang="nl-NL" dirty="0">
                <a:latin typeface="Grandview" panose="020B0502040204020203" pitchFamily="34" charset="0"/>
              </a:rPr>
              <a:t>Meer en meer en meer</a:t>
            </a:r>
          </a:p>
        </p:txBody>
      </p:sp>
      <p:pic>
        <p:nvPicPr>
          <p:cNvPr id="7" name="Tijdelijke aanduiding voor inhoud 6" descr="Boekomslag: Jean-Baptiste Fressoz, 'More and More and More', met een olierigplatform en donkere rookwolken.">
            <a:extLst>
              <a:ext uri="{FF2B5EF4-FFF2-40B4-BE49-F238E27FC236}">
                <a16:creationId xmlns:a16="http://schemas.microsoft.com/office/drawing/2014/main" id="{8332E239-98C9-3DA2-B6EB-C688F226EE81}"/>
              </a:ext>
            </a:extLst>
          </p:cNvPr>
          <p:cNvPicPr>
            <a:picLocks noGrp="1" noChangeAspect="1"/>
          </p:cNvPicPr>
          <p:nvPr>
            <p:ph sz="half" idx="1"/>
          </p:nvPr>
        </p:nvPicPr>
        <p:blipFill>
          <a:blip r:embed="rId2"/>
          <a:stretch>
            <a:fillRect/>
          </a:stretch>
        </p:blipFill>
        <p:spPr>
          <a:xfrm>
            <a:off x="457200" y="1988838"/>
            <a:ext cx="2817700" cy="4326999"/>
          </a:xfrm>
          <a:prstGeom prst="rect">
            <a:avLst/>
          </a:prstGeom>
        </p:spPr>
      </p:pic>
      <p:graphicFrame>
        <p:nvGraphicFramePr>
          <p:cNvPr id="10" name="Tijdelijke aanduiding voor inhoud 9">
            <a:extLst>
              <a:ext uri="{FF2B5EF4-FFF2-40B4-BE49-F238E27FC236}">
                <a16:creationId xmlns:a16="http://schemas.microsoft.com/office/drawing/2014/main" id="{C65DCAD0-7D7C-E530-3930-D8F5A0B1EB69}"/>
              </a:ext>
            </a:extLst>
          </p:cNvPr>
          <p:cNvGraphicFramePr>
            <a:graphicFrameLocks noGrp="1"/>
          </p:cNvGraphicFramePr>
          <p:nvPr>
            <p:ph sz="half" idx="2"/>
            <p:extLst>
              <p:ext uri="{D42A27DB-BD31-4B8C-83A1-F6EECF244321}">
                <p14:modId xmlns:p14="http://schemas.microsoft.com/office/powerpoint/2010/main" val="2106275958"/>
              </p:ext>
            </p:extLst>
          </p:nvPr>
        </p:nvGraphicFramePr>
        <p:xfrm>
          <a:off x="3491880" y="1844824"/>
          <a:ext cx="5194920" cy="4615029"/>
        </p:xfrm>
        <a:graphic>
          <a:graphicData uri="http://schemas.openxmlformats.org/drawingml/2006/table">
            <a:tbl>
              <a:tblPr/>
              <a:tblGrid>
                <a:gridCol w="2561456">
                  <a:extLst>
                    <a:ext uri="{9D8B030D-6E8A-4147-A177-3AD203B41FA5}">
                      <a16:colId xmlns:a16="http://schemas.microsoft.com/office/drawing/2014/main" val="3304875024"/>
                    </a:ext>
                  </a:extLst>
                </a:gridCol>
                <a:gridCol w="2633464">
                  <a:extLst>
                    <a:ext uri="{9D8B030D-6E8A-4147-A177-3AD203B41FA5}">
                      <a16:colId xmlns:a16="http://schemas.microsoft.com/office/drawing/2014/main" val="1450571485"/>
                    </a:ext>
                  </a:extLst>
                </a:gridCol>
              </a:tblGrid>
              <a:tr h="739686">
                <a:tc>
                  <a:txBody>
                    <a:bodyPr/>
                    <a:lstStyle/>
                    <a:p>
                      <a:pPr>
                        <a:buNone/>
                      </a:pPr>
                      <a:r>
                        <a:rPr lang="nl-NL" sz="2000" b="1" u="sng" dirty="0">
                          <a:latin typeface="Grandview" panose="020B0502040204020203" pitchFamily="34" charset="0"/>
                        </a:rPr>
                        <a:t>Gangbare verhaal: Transitie</a:t>
                      </a:r>
                    </a:p>
                  </a:txBody>
                  <a:tcPr marL="44873" marR="44873" marT="22437" marB="22437" anchor="ctr">
                    <a:lnL>
                      <a:noFill/>
                    </a:lnL>
                    <a:lnR>
                      <a:noFill/>
                    </a:lnR>
                    <a:lnT>
                      <a:noFill/>
                    </a:lnT>
                    <a:lnB>
                      <a:noFill/>
                    </a:lnB>
                    <a:noFill/>
                  </a:tcPr>
                </a:tc>
                <a:tc>
                  <a:txBody>
                    <a:bodyPr/>
                    <a:lstStyle/>
                    <a:p>
                      <a:pPr>
                        <a:buNone/>
                      </a:pPr>
                      <a:r>
                        <a:rPr lang="nl-NL" sz="2000" b="1" u="sng" dirty="0">
                          <a:latin typeface="Grandview" panose="020B0502040204020203" pitchFamily="34" charset="0"/>
                        </a:rPr>
                        <a:t>J.B. </a:t>
                      </a:r>
                      <a:r>
                        <a:rPr lang="nl-NL" sz="2000" b="1" u="sng" dirty="0" err="1">
                          <a:latin typeface="Grandview" panose="020B0502040204020203" pitchFamily="34" charset="0"/>
                        </a:rPr>
                        <a:t>Fressoz</a:t>
                      </a:r>
                      <a:r>
                        <a:rPr lang="nl-NL" sz="2000" b="1" u="sng" dirty="0">
                          <a:latin typeface="Grandview" panose="020B0502040204020203" pitchFamily="34" charset="0"/>
                        </a:rPr>
                        <a:t>: </a:t>
                      </a:r>
                    </a:p>
                    <a:p>
                      <a:pPr>
                        <a:buNone/>
                      </a:pPr>
                      <a:r>
                        <a:rPr lang="nl-NL" sz="2000" b="1" u="sng" dirty="0">
                          <a:latin typeface="Grandview" panose="020B0502040204020203" pitchFamily="34" charset="0"/>
                        </a:rPr>
                        <a:t>Accumulatie</a:t>
                      </a:r>
                    </a:p>
                  </a:txBody>
                  <a:tcPr marL="44873" marR="44873" marT="22437" marB="22437" anchor="ctr">
                    <a:lnL>
                      <a:noFill/>
                    </a:lnL>
                    <a:lnR>
                      <a:noFill/>
                    </a:lnR>
                    <a:lnT>
                      <a:noFill/>
                    </a:lnT>
                    <a:lnB>
                      <a:noFill/>
                    </a:lnB>
                    <a:noFill/>
                  </a:tcPr>
                </a:tc>
                <a:extLst>
                  <a:ext uri="{0D108BD9-81ED-4DB2-BD59-A6C34878D82A}">
                    <a16:rowId xmlns:a16="http://schemas.microsoft.com/office/drawing/2014/main" val="4286115112"/>
                  </a:ext>
                </a:extLst>
              </a:tr>
              <a:tr h="1097868">
                <a:tc>
                  <a:txBody>
                    <a:bodyPr/>
                    <a:lstStyle/>
                    <a:p>
                      <a:pPr>
                        <a:buNone/>
                      </a:pPr>
                      <a:endParaRPr lang="nl-NL" sz="1200" dirty="0">
                        <a:latin typeface="Grandview" panose="020B0502040204020203" pitchFamily="34" charset="0"/>
                      </a:endParaRPr>
                    </a:p>
                    <a:p>
                      <a:pPr>
                        <a:buNone/>
                      </a:pPr>
                      <a:r>
                        <a:rPr lang="nl-NL" sz="1200" dirty="0">
                          <a:latin typeface="Grandview" panose="020B0502040204020203" pitchFamily="34" charset="0"/>
                        </a:rPr>
                        <a:t>Hout </a:t>
                      </a:r>
                      <a:r>
                        <a:rPr lang="nl-NL" sz="1200" b="1" dirty="0">
                          <a:latin typeface="Grandview" panose="020B0502040204020203" pitchFamily="34" charset="0"/>
                        </a:rPr>
                        <a:t>wordt vervangen </a:t>
                      </a:r>
                      <a:r>
                        <a:rPr lang="nl-NL" sz="1200" dirty="0">
                          <a:latin typeface="Grandview" panose="020B0502040204020203" pitchFamily="34" charset="0"/>
                        </a:rPr>
                        <a:t>door kolen,</a:t>
                      </a:r>
                    </a:p>
                    <a:p>
                      <a:pPr>
                        <a:buNone/>
                      </a:pPr>
                      <a:r>
                        <a:rPr lang="nl-NL" sz="1200" dirty="0">
                          <a:latin typeface="Grandview" panose="020B0502040204020203" pitchFamily="34" charset="0"/>
                        </a:rPr>
                        <a:t>olie vervangt kolen, </a:t>
                      </a:r>
                      <a:r>
                        <a:rPr lang="nl-NL" sz="1200" dirty="0" err="1">
                          <a:latin typeface="Grandview" panose="020B0502040204020203" pitchFamily="34" charset="0"/>
                        </a:rPr>
                        <a:t>renewables</a:t>
                      </a:r>
                      <a:r>
                        <a:rPr lang="nl-NL" sz="1200" dirty="0">
                          <a:latin typeface="Grandview" panose="020B0502040204020203" pitchFamily="34" charset="0"/>
                        </a:rPr>
                        <a:t> vervangen olie</a:t>
                      </a:r>
                    </a:p>
                    <a:p>
                      <a:pPr>
                        <a:buNone/>
                      </a:pPr>
                      <a:endParaRPr lang="nl-NL" sz="1200" dirty="0">
                        <a:latin typeface="Grandview" panose="020B0502040204020203" pitchFamily="34" charset="0"/>
                      </a:endParaRPr>
                    </a:p>
                  </a:txBody>
                  <a:tcPr marL="44873" marR="44873" marT="22437" marB="22437" anchor="ctr">
                    <a:lnL>
                      <a:noFill/>
                    </a:lnL>
                    <a:lnR>
                      <a:noFill/>
                    </a:lnR>
                    <a:lnT>
                      <a:noFill/>
                    </a:lnT>
                    <a:lnB>
                      <a:noFill/>
                    </a:lnB>
                    <a:noFill/>
                  </a:tcPr>
                </a:tc>
                <a:tc>
                  <a:txBody>
                    <a:bodyPr/>
                    <a:lstStyle/>
                    <a:p>
                      <a:pPr>
                        <a:buNone/>
                      </a:pPr>
                      <a:r>
                        <a:rPr lang="nl-NL" sz="1200" dirty="0">
                          <a:latin typeface="Grandview" panose="020B0502040204020203" pitchFamily="34" charset="0"/>
                        </a:rPr>
                        <a:t>Kolen </a:t>
                      </a:r>
                      <a:r>
                        <a:rPr lang="nl-NL" sz="1200" b="1" dirty="0">
                          <a:latin typeface="Grandview" panose="020B0502040204020203" pitchFamily="34" charset="0"/>
                        </a:rPr>
                        <a:t>komen bij</a:t>
                      </a:r>
                      <a:r>
                        <a:rPr lang="nl-NL" sz="1200" dirty="0">
                          <a:latin typeface="Grandview" panose="020B0502040204020203" pitchFamily="34" charset="0"/>
                        </a:rPr>
                        <a:t> hout, olie komt bij kolen en </a:t>
                      </a:r>
                      <a:r>
                        <a:rPr lang="nl-NL" sz="1200" dirty="0" err="1">
                          <a:latin typeface="Grandview" panose="020B0502040204020203" pitchFamily="34" charset="0"/>
                        </a:rPr>
                        <a:t>renewables</a:t>
                      </a:r>
                      <a:r>
                        <a:rPr lang="nl-NL" sz="1200" dirty="0">
                          <a:latin typeface="Grandview" panose="020B0502040204020203" pitchFamily="34" charset="0"/>
                        </a:rPr>
                        <a:t> komen bij hout, kolen en olie</a:t>
                      </a:r>
                    </a:p>
                  </a:txBody>
                  <a:tcPr marL="44873" marR="44873" marT="22437" marB="22437" anchor="ctr">
                    <a:lnL>
                      <a:noFill/>
                    </a:lnL>
                    <a:lnR>
                      <a:noFill/>
                    </a:lnR>
                    <a:lnT>
                      <a:noFill/>
                    </a:lnT>
                    <a:lnB>
                      <a:noFill/>
                    </a:lnB>
                    <a:noFill/>
                  </a:tcPr>
                </a:tc>
                <a:extLst>
                  <a:ext uri="{0D108BD9-81ED-4DB2-BD59-A6C34878D82A}">
                    <a16:rowId xmlns:a16="http://schemas.microsoft.com/office/drawing/2014/main" val="1066550275"/>
                  </a:ext>
                </a:extLst>
              </a:tr>
              <a:tr h="679263">
                <a:tc>
                  <a:txBody>
                    <a:bodyPr/>
                    <a:lstStyle/>
                    <a:p>
                      <a:pPr>
                        <a:buNone/>
                      </a:pPr>
                      <a:r>
                        <a:rPr lang="nl-NL" sz="1200" dirty="0">
                          <a:latin typeface="Grandview" panose="020B0502040204020203" pitchFamily="34" charset="0"/>
                        </a:rPr>
                        <a:t>Nieuwe technologie maakt oude technologie overbodig</a:t>
                      </a:r>
                    </a:p>
                  </a:txBody>
                  <a:tcPr marL="44873" marR="44873" marT="22437" marB="22437" anchor="ctr">
                    <a:lnL>
                      <a:noFill/>
                    </a:lnL>
                    <a:lnR>
                      <a:noFill/>
                    </a:lnR>
                    <a:lnT>
                      <a:noFill/>
                    </a:lnT>
                    <a:lnB>
                      <a:noFill/>
                    </a:lnB>
                    <a:noFill/>
                  </a:tcPr>
                </a:tc>
                <a:tc>
                  <a:txBody>
                    <a:bodyPr/>
                    <a:lstStyle/>
                    <a:p>
                      <a:pPr>
                        <a:buNone/>
                      </a:pPr>
                      <a:r>
                        <a:rPr lang="nl-NL" sz="1200" dirty="0">
                          <a:latin typeface="Grandview" panose="020B0502040204020203" pitchFamily="34" charset="0"/>
                        </a:rPr>
                        <a:t>Technologieën worden </a:t>
                      </a:r>
                      <a:r>
                        <a:rPr lang="nl-NL" sz="1200" b="1" dirty="0">
                          <a:latin typeface="Grandview" panose="020B0502040204020203" pitchFamily="34" charset="0"/>
                        </a:rPr>
                        <a:t>onderling afhankelijk</a:t>
                      </a:r>
                    </a:p>
                    <a:p>
                      <a:pPr>
                        <a:buNone/>
                      </a:pPr>
                      <a:endParaRPr lang="nl-NL" sz="1200" dirty="0">
                        <a:latin typeface="Grandview" panose="020B0502040204020203" pitchFamily="34" charset="0"/>
                      </a:endParaRPr>
                    </a:p>
                  </a:txBody>
                  <a:tcPr marL="44873" marR="44873" marT="22437" marB="22437" anchor="ctr">
                    <a:lnL>
                      <a:noFill/>
                    </a:lnL>
                    <a:lnR>
                      <a:noFill/>
                    </a:lnR>
                    <a:lnT>
                      <a:noFill/>
                    </a:lnT>
                    <a:lnB>
                      <a:noFill/>
                    </a:lnB>
                    <a:noFill/>
                  </a:tcPr>
                </a:tc>
                <a:extLst>
                  <a:ext uri="{0D108BD9-81ED-4DB2-BD59-A6C34878D82A}">
                    <a16:rowId xmlns:a16="http://schemas.microsoft.com/office/drawing/2014/main" val="4151457710"/>
                  </a:ext>
                </a:extLst>
              </a:tr>
              <a:tr h="679263">
                <a:tc>
                  <a:txBody>
                    <a:bodyPr/>
                    <a:lstStyle/>
                    <a:p>
                      <a:pPr>
                        <a:buNone/>
                      </a:pPr>
                      <a:r>
                        <a:rPr lang="nl-NL" sz="1200" dirty="0">
                          <a:latin typeface="Grandview" panose="020B0502040204020203" pitchFamily="34" charset="0"/>
                        </a:rPr>
                        <a:t>Energie-efficiëntie vermindert gebruik</a:t>
                      </a:r>
                    </a:p>
                    <a:p>
                      <a:pPr>
                        <a:buNone/>
                      </a:pPr>
                      <a:endParaRPr lang="nl-NL" sz="1200" dirty="0">
                        <a:latin typeface="Grandview" panose="020B0502040204020203" pitchFamily="34" charset="0"/>
                      </a:endParaRPr>
                    </a:p>
                  </a:txBody>
                  <a:tcPr marL="44873" marR="44873" marT="22437" marB="22437" anchor="ctr">
                    <a:lnL>
                      <a:noFill/>
                    </a:lnL>
                    <a:lnR>
                      <a:noFill/>
                    </a:lnR>
                    <a:lnT>
                      <a:noFill/>
                    </a:lnT>
                    <a:lnB>
                      <a:noFill/>
                    </a:lnB>
                    <a:noFill/>
                  </a:tcPr>
                </a:tc>
                <a:tc>
                  <a:txBody>
                    <a:bodyPr/>
                    <a:lstStyle/>
                    <a:p>
                      <a:pPr>
                        <a:buNone/>
                      </a:pPr>
                      <a:r>
                        <a:rPr lang="nl-NL" sz="1200" dirty="0">
                          <a:latin typeface="Grandview" panose="020B0502040204020203" pitchFamily="34" charset="0"/>
                        </a:rPr>
                        <a:t>Efficiëntie leidt meestal tot </a:t>
                      </a:r>
                      <a:r>
                        <a:rPr lang="nl-NL" sz="1200" b="1" dirty="0">
                          <a:latin typeface="Grandview" panose="020B0502040204020203" pitchFamily="34" charset="0"/>
                        </a:rPr>
                        <a:t>extra gebruik </a:t>
                      </a:r>
                      <a:r>
                        <a:rPr lang="nl-NL" sz="1200" b="0" dirty="0">
                          <a:latin typeface="Grandview" panose="020B0502040204020203" pitchFamily="34" charset="0"/>
                        </a:rPr>
                        <a:t>(</a:t>
                      </a:r>
                      <a:r>
                        <a:rPr lang="nl-NL" sz="1200" b="0" dirty="0" err="1">
                          <a:latin typeface="Grandview" panose="020B0502040204020203" pitchFamily="34" charset="0"/>
                        </a:rPr>
                        <a:t>Jevons</a:t>
                      </a:r>
                      <a:r>
                        <a:rPr lang="nl-NL" sz="1200" b="0" dirty="0">
                          <a:latin typeface="Grandview" panose="020B0502040204020203" pitchFamily="34" charset="0"/>
                        </a:rPr>
                        <a:t> paradox)</a:t>
                      </a:r>
                    </a:p>
                  </a:txBody>
                  <a:tcPr marL="44873" marR="44873" marT="22437" marB="22437" anchor="ctr">
                    <a:lnL>
                      <a:noFill/>
                    </a:lnL>
                    <a:lnR>
                      <a:noFill/>
                    </a:lnR>
                    <a:lnT>
                      <a:noFill/>
                    </a:lnT>
                    <a:lnB>
                      <a:noFill/>
                    </a:lnB>
                    <a:noFill/>
                  </a:tcPr>
                </a:tc>
                <a:extLst>
                  <a:ext uri="{0D108BD9-81ED-4DB2-BD59-A6C34878D82A}">
                    <a16:rowId xmlns:a16="http://schemas.microsoft.com/office/drawing/2014/main" val="1311554191"/>
                  </a:ext>
                </a:extLst>
              </a:tr>
              <a:tr h="679263">
                <a:tc>
                  <a:txBody>
                    <a:bodyPr/>
                    <a:lstStyle/>
                    <a:p>
                      <a:pPr>
                        <a:buNone/>
                      </a:pPr>
                      <a:r>
                        <a:rPr lang="nl-NL" sz="1200" dirty="0">
                          <a:latin typeface="Grandview" panose="020B0502040204020203" pitchFamily="34" charset="0"/>
                        </a:rPr>
                        <a:t>Energietransitie is een bekend historisch proces</a:t>
                      </a:r>
                    </a:p>
                    <a:p>
                      <a:pPr>
                        <a:buNone/>
                      </a:pPr>
                      <a:endParaRPr lang="nl-NL" sz="1200" dirty="0">
                        <a:latin typeface="Grandview" panose="020B0502040204020203" pitchFamily="34" charset="0"/>
                      </a:endParaRPr>
                    </a:p>
                  </a:txBody>
                  <a:tcPr marL="44873" marR="44873" marT="22437" marB="22437" anchor="ctr">
                    <a:lnL>
                      <a:noFill/>
                    </a:lnL>
                    <a:lnR>
                      <a:noFill/>
                    </a:lnR>
                    <a:lnT>
                      <a:noFill/>
                    </a:lnT>
                    <a:lnB>
                      <a:noFill/>
                    </a:lnB>
                    <a:noFill/>
                  </a:tcPr>
                </a:tc>
                <a:tc>
                  <a:txBody>
                    <a:bodyPr/>
                    <a:lstStyle/>
                    <a:p>
                      <a:pPr>
                        <a:buNone/>
                      </a:pPr>
                      <a:r>
                        <a:rPr lang="nl-NL" sz="1200" dirty="0">
                          <a:latin typeface="Grandview" panose="020B0502040204020203" pitchFamily="34" charset="0"/>
                        </a:rPr>
                        <a:t>De huidige transitie is </a:t>
                      </a:r>
                      <a:r>
                        <a:rPr lang="nl-NL" sz="1200" b="1" dirty="0">
                          <a:latin typeface="Grandview" panose="020B0502040204020203" pitchFamily="34" charset="0"/>
                        </a:rPr>
                        <a:t>historisch ongekend</a:t>
                      </a:r>
                      <a:endParaRPr lang="nl-NL" sz="1200" dirty="0">
                        <a:latin typeface="Grandview" panose="020B0502040204020203" pitchFamily="34" charset="0"/>
                      </a:endParaRPr>
                    </a:p>
                  </a:txBody>
                  <a:tcPr marL="44873" marR="44873" marT="22437" marB="22437" anchor="ctr">
                    <a:lnL>
                      <a:noFill/>
                    </a:lnL>
                    <a:lnR>
                      <a:noFill/>
                    </a:lnR>
                    <a:lnT>
                      <a:noFill/>
                    </a:lnT>
                    <a:lnB>
                      <a:noFill/>
                    </a:lnB>
                    <a:noFill/>
                  </a:tcPr>
                </a:tc>
                <a:extLst>
                  <a:ext uri="{0D108BD9-81ED-4DB2-BD59-A6C34878D82A}">
                    <a16:rowId xmlns:a16="http://schemas.microsoft.com/office/drawing/2014/main" val="44331729"/>
                  </a:ext>
                </a:extLst>
              </a:tr>
              <a:tr h="739686">
                <a:tc>
                  <a:txBody>
                    <a:bodyPr/>
                    <a:lstStyle/>
                    <a:p>
                      <a:pPr>
                        <a:buNone/>
                      </a:pPr>
                      <a:r>
                        <a:rPr lang="nl-NL" sz="1200">
                          <a:latin typeface="Grandview" panose="020B0502040204020203" pitchFamily="34" charset="0"/>
                        </a:rPr>
                        <a:t>De oplossing is een andere energiemix</a:t>
                      </a:r>
                    </a:p>
                  </a:txBody>
                  <a:tcPr marL="44873" marR="44873" marT="22437" marB="22437" anchor="ctr">
                    <a:lnL>
                      <a:noFill/>
                    </a:lnL>
                    <a:lnR>
                      <a:noFill/>
                    </a:lnR>
                    <a:lnT>
                      <a:noFill/>
                    </a:lnT>
                    <a:lnB>
                      <a:noFill/>
                    </a:lnB>
                    <a:noFill/>
                  </a:tcPr>
                </a:tc>
                <a:tc>
                  <a:txBody>
                    <a:bodyPr/>
                    <a:lstStyle/>
                    <a:p>
                      <a:pPr>
                        <a:buNone/>
                      </a:pPr>
                      <a:r>
                        <a:rPr lang="nl-NL" sz="1200" dirty="0">
                          <a:latin typeface="Grandview" panose="020B0502040204020203" pitchFamily="34" charset="0"/>
                        </a:rPr>
                        <a:t>De oplossing vereist ook </a:t>
                      </a:r>
                      <a:r>
                        <a:rPr lang="nl-NL" sz="1200" b="1" dirty="0">
                          <a:latin typeface="Grandview" panose="020B0502040204020203" pitchFamily="34" charset="0"/>
                        </a:rPr>
                        <a:t>minder totale energie: </a:t>
                      </a:r>
                      <a:r>
                        <a:rPr lang="nl-NL" sz="1200" b="1" i="1" dirty="0" err="1">
                          <a:latin typeface="Grandview" panose="020B0502040204020203" pitchFamily="34" charset="0"/>
                        </a:rPr>
                        <a:t>degrowth</a:t>
                      </a:r>
                      <a:endParaRPr lang="nl-NL" sz="1200" i="1" dirty="0">
                        <a:latin typeface="Grandview" panose="020B0502040204020203" pitchFamily="34" charset="0"/>
                      </a:endParaRPr>
                    </a:p>
                  </a:txBody>
                  <a:tcPr marL="44873" marR="44873" marT="22437" marB="22437" anchor="ctr">
                    <a:lnL>
                      <a:noFill/>
                    </a:lnL>
                    <a:lnR>
                      <a:noFill/>
                    </a:lnR>
                    <a:lnT>
                      <a:noFill/>
                    </a:lnT>
                    <a:lnB>
                      <a:noFill/>
                    </a:lnB>
                    <a:noFill/>
                  </a:tcPr>
                </a:tc>
                <a:extLst>
                  <a:ext uri="{0D108BD9-81ED-4DB2-BD59-A6C34878D82A}">
                    <a16:rowId xmlns:a16="http://schemas.microsoft.com/office/drawing/2014/main" val="2789785725"/>
                  </a:ext>
                </a:extLst>
              </a:tr>
            </a:tbl>
          </a:graphicData>
        </a:graphic>
      </p:graphicFrame>
      <p:pic>
        <p:nvPicPr>
          <p:cNvPr id="11" name="Afbeelding 10">
            <a:extLst>
              <a:ext uri="{FF2B5EF4-FFF2-40B4-BE49-F238E27FC236}">
                <a16:creationId xmlns:a16="http://schemas.microsoft.com/office/drawing/2014/main" id="{7ECF9E4B-97E3-9137-E869-5DFAC4038D1D}"/>
              </a:ext>
            </a:extLst>
          </p:cNvPr>
          <p:cNvPicPr>
            <a:picLocks noChangeAspect="1"/>
          </p:cNvPicPr>
          <p:nvPr/>
        </p:nvPicPr>
        <p:blipFill>
          <a:blip r:embed="rId3"/>
          <a:stretch>
            <a:fillRect/>
          </a:stretch>
        </p:blipFill>
        <p:spPr>
          <a:xfrm>
            <a:off x="-209516" y="-15361"/>
            <a:ext cx="2405252" cy="1539361"/>
          </a:xfrm>
          <a:prstGeom prst="rect">
            <a:avLst/>
          </a:prstGeom>
        </p:spPr>
      </p:pic>
    </p:spTree>
    <p:extLst>
      <p:ext uri="{BB962C8B-B14F-4D97-AF65-F5344CB8AC3E}">
        <p14:creationId xmlns:p14="http://schemas.microsoft.com/office/powerpoint/2010/main" val="298382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110427-0FAD-D103-5CE2-C753A009EF69}"/>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Mehdi Belhaj Kacem (1973)</a:t>
            </a:r>
          </a:p>
        </p:txBody>
      </p:sp>
      <p:pic>
        <p:nvPicPr>
          <p:cNvPr id="7" name="Tijdelijke aanduiding voor inhoud 6">
            <a:extLst>
              <a:ext uri="{FF2B5EF4-FFF2-40B4-BE49-F238E27FC236}">
                <a16:creationId xmlns:a16="http://schemas.microsoft.com/office/drawing/2014/main" id="{92F2D78E-704C-1BC2-0F43-D326F27218B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08633" y="1"/>
            <a:ext cx="1335367" cy="1772816"/>
          </a:xfrm>
        </p:spPr>
      </p:pic>
      <p:sp>
        <p:nvSpPr>
          <p:cNvPr id="14" name="Tekstvak 13">
            <a:extLst>
              <a:ext uri="{FF2B5EF4-FFF2-40B4-BE49-F238E27FC236}">
                <a16:creationId xmlns:a16="http://schemas.microsoft.com/office/drawing/2014/main" id="{E5517C8F-07E7-B652-CDBE-0E227B94A2F4}"/>
              </a:ext>
            </a:extLst>
          </p:cNvPr>
          <p:cNvSpPr txBox="1"/>
          <p:nvPr/>
        </p:nvSpPr>
        <p:spPr>
          <a:xfrm>
            <a:off x="4139952" y="2204864"/>
            <a:ext cx="4786479" cy="3477875"/>
          </a:xfrm>
          <a:prstGeom prst="rect">
            <a:avLst/>
          </a:prstGeom>
          <a:noFill/>
        </p:spPr>
        <p:txBody>
          <a:bodyPr wrap="square">
            <a:spAutoFit/>
          </a:bodyPr>
          <a:lstStyle/>
          <a:p>
            <a:pPr algn="ctr"/>
            <a:r>
              <a:rPr lang="nl-NL" sz="2200" dirty="0">
                <a:latin typeface="Grandview" panose="020B0502040204020203" pitchFamily="34" charset="0"/>
              </a:rPr>
              <a:t>‘</a:t>
            </a:r>
            <a:r>
              <a:rPr lang="nl-NL" sz="2200" i="1" dirty="0">
                <a:latin typeface="Grandview" panose="020B0502040204020203" pitchFamily="34" charset="0"/>
              </a:rPr>
              <a:t>Het </a:t>
            </a:r>
            <a:r>
              <a:rPr lang="nl-NL" sz="2200" b="1" i="1" dirty="0">
                <a:latin typeface="Grandview" panose="020B0502040204020203" pitchFamily="34" charset="0"/>
              </a:rPr>
              <a:t>systeem van de </a:t>
            </a:r>
            <a:r>
              <a:rPr lang="nl-NL" sz="2200" b="1" i="1" dirty="0" err="1">
                <a:latin typeface="Grandview" panose="020B0502040204020203" pitchFamily="34" charset="0"/>
              </a:rPr>
              <a:t>pleonectiek</a:t>
            </a:r>
            <a:r>
              <a:rPr lang="nl-NL" sz="2200" b="1" i="1" dirty="0">
                <a:latin typeface="Grandview" panose="020B0502040204020203" pitchFamily="34" charset="0"/>
              </a:rPr>
              <a:t> </a:t>
            </a:r>
            <a:r>
              <a:rPr lang="nl-NL" sz="2200" i="1" dirty="0">
                <a:latin typeface="Grandview" panose="020B0502040204020203" pitchFamily="34" charset="0"/>
              </a:rPr>
              <a:t>toont de volledige </a:t>
            </a:r>
            <a:r>
              <a:rPr lang="nl-NL" sz="2200" b="1" dirty="0">
                <a:latin typeface="Grandview" panose="020B0502040204020203" pitchFamily="34" charset="0"/>
              </a:rPr>
              <a:t>solidariteit </a:t>
            </a:r>
            <a:r>
              <a:rPr lang="nl-NL" sz="2200" i="1" dirty="0">
                <a:latin typeface="Grandview" panose="020B0502040204020203" pitchFamily="34" charset="0"/>
              </a:rPr>
              <a:t>die bestaat tussen de meest </a:t>
            </a:r>
            <a:r>
              <a:rPr lang="nl-NL" sz="2200" b="1" i="1" dirty="0">
                <a:latin typeface="Grandview" panose="020B0502040204020203" pitchFamily="34" charset="0"/>
              </a:rPr>
              <a:t>uiteenlopende verschijnselen die het dagelijks leven van de mens vullen</a:t>
            </a:r>
            <a:r>
              <a:rPr lang="nl-NL" sz="2200" i="1" dirty="0">
                <a:latin typeface="Grandview" panose="020B0502040204020203" pitchFamily="34" charset="0"/>
              </a:rPr>
              <a:t>, zoals het vervolgens zijn ‘omgeving’ beïnvloedt (vandaag het ‘</a:t>
            </a:r>
            <a:r>
              <a:rPr lang="nl-NL" sz="2200" b="1" i="1" dirty="0" err="1">
                <a:latin typeface="Grandview" panose="020B0502040204020203" pitchFamily="34" charset="0"/>
              </a:rPr>
              <a:t>Antropoceen</a:t>
            </a:r>
            <a:r>
              <a:rPr lang="nl-NL" sz="2200" b="1" i="1" dirty="0">
                <a:latin typeface="Grandview" panose="020B0502040204020203" pitchFamily="34" charset="0"/>
              </a:rPr>
              <a:t>’, dat wil zeggen de aangekondigde collectieve zelfmoord</a:t>
            </a:r>
            <a:r>
              <a:rPr lang="nl-NL" sz="2200" dirty="0">
                <a:latin typeface="Grandview" panose="020B0502040204020203" pitchFamily="34" charset="0"/>
              </a:rPr>
              <a:t>)’</a:t>
            </a:r>
          </a:p>
        </p:txBody>
      </p:sp>
      <p:pic>
        <p:nvPicPr>
          <p:cNvPr id="11" name="Tijdelijke aanduiding voor inhoud 8">
            <a:extLst>
              <a:ext uri="{FF2B5EF4-FFF2-40B4-BE49-F238E27FC236}">
                <a16:creationId xmlns:a16="http://schemas.microsoft.com/office/drawing/2014/main" id="{85097C3E-4341-0CF9-BD75-F8E920973407}"/>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83568" y="1772817"/>
            <a:ext cx="2952328" cy="4587220"/>
          </a:xfrm>
          <a:prstGeom prst="rect">
            <a:avLst/>
          </a:prstGeom>
        </p:spPr>
      </p:pic>
    </p:spTree>
    <p:extLst>
      <p:ext uri="{BB962C8B-B14F-4D97-AF65-F5344CB8AC3E}">
        <p14:creationId xmlns:p14="http://schemas.microsoft.com/office/powerpoint/2010/main" val="2217510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64BBA8C6-12EF-FC20-6622-0650B1A1694E}"/>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Inhoudsopgave </a:t>
            </a:r>
            <a:r>
              <a:rPr lang="nl-NL" dirty="0" err="1">
                <a:latin typeface="Grandview" panose="020B0502040204020203" pitchFamily="34" charset="0"/>
              </a:rPr>
              <a:t>SdP</a:t>
            </a:r>
            <a:endParaRPr lang="nl-NL" dirty="0">
              <a:latin typeface="Grandview" panose="020B0502040204020203" pitchFamily="34" charset="0"/>
            </a:endParaRPr>
          </a:p>
        </p:txBody>
      </p:sp>
      <p:sp>
        <p:nvSpPr>
          <p:cNvPr id="13" name="Tijdelijke aanduiding voor inhoud 12">
            <a:extLst>
              <a:ext uri="{FF2B5EF4-FFF2-40B4-BE49-F238E27FC236}">
                <a16:creationId xmlns:a16="http://schemas.microsoft.com/office/drawing/2014/main" id="{D1CC965C-A61A-8FE5-B108-F8FCC8694920}"/>
              </a:ext>
            </a:extLst>
          </p:cNvPr>
          <p:cNvSpPr>
            <a:spLocks noGrp="1"/>
          </p:cNvSpPr>
          <p:nvPr>
            <p:ph sz="half" idx="1"/>
          </p:nvPr>
        </p:nvSpPr>
        <p:spPr/>
        <p:txBody>
          <a:bodyPr>
            <a:normAutofit fontScale="62500" lnSpcReduction="20000"/>
          </a:bodyPr>
          <a:lstStyle/>
          <a:p>
            <a:r>
              <a:rPr lang="nl-NL" i="1" dirty="0">
                <a:latin typeface="Grandview" panose="020B0502040204020203" pitchFamily="34" charset="0"/>
              </a:rPr>
              <a:t>Inleiding: </a:t>
            </a:r>
            <a:r>
              <a:rPr lang="nl-NL" dirty="0">
                <a:latin typeface="Grandview" panose="020B0502040204020203" pitchFamily="34" charset="0"/>
              </a:rPr>
              <a:t>Filosofie buiten de muren </a:t>
            </a:r>
          </a:p>
          <a:p>
            <a:endParaRPr lang="nl-NL" dirty="0">
              <a:latin typeface="Grandview" panose="020B0502040204020203" pitchFamily="34" charset="0"/>
            </a:endParaRPr>
          </a:p>
          <a:p>
            <a:r>
              <a:rPr lang="nl-NL" dirty="0">
                <a:latin typeface="Grandview" panose="020B0502040204020203" pitchFamily="34" charset="0"/>
              </a:rPr>
              <a:t>Affect</a:t>
            </a:r>
          </a:p>
          <a:p>
            <a:r>
              <a:rPr lang="nl-NL" dirty="0">
                <a:highlight>
                  <a:srgbClr val="FFFF00"/>
                </a:highlight>
                <a:latin typeface="Grandview" panose="020B0502040204020203" pitchFamily="34" charset="0"/>
              </a:rPr>
              <a:t>Toe-eigening</a:t>
            </a:r>
          </a:p>
          <a:p>
            <a:r>
              <a:rPr lang="nl-NL" dirty="0">
                <a:latin typeface="Grandview" panose="020B0502040204020203" pitchFamily="34" charset="0"/>
              </a:rPr>
              <a:t>Kunst</a:t>
            </a:r>
          </a:p>
          <a:p>
            <a:r>
              <a:rPr lang="nl-NL" i="1" dirty="0" err="1">
                <a:latin typeface="Grandview" panose="020B0502040204020203" pitchFamily="34" charset="0"/>
              </a:rPr>
              <a:t>Aufhebung</a:t>
            </a:r>
            <a:endParaRPr lang="nl-NL" i="1" dirty="0">
              <a:latin typeface="Grandview" panose="020B0502040204020203" pitchFamily="34" charset="0"/>
            </a:endParaRPr>
          </a:p>
          <a:p>
            <a:r>
              <a:rPr lang="nl-NL" dirty="0">
                <a:latin typeface="Grandview" panose="020B0502040204020203" pitchFamily="34" charset="0"/>
              </a:rPr>
              <a:t>Contingentie</a:t>
            </a:r>
          </a:p>
          <a:p>
            <a:r>
              <a:rPr lang="nl-NL" dirty="0">
                <a:latin typeface="Grandview" panose="020B0502040204020203" pitchFamily="34" charset="0"/>
              </a:rPr>
              <a:t>Overstijgen</a:t>
            </a:r>
          </a:p>
          <a:p>
            <a:r>
              <a:rPr lang="nl-NL" dirty="0">
                <a:latin typeface="Grandview" panose="020B0502040204020203" pitchFamily="34" charset="0"/>
              </a:rPr>
              <a:t>Verlangen</a:t>
            </a:r>
          </a:p>
          <a:p>
            <a:r>
              <a:rPr lang="nl-NL" dirty="0">
                <a:latin typeface="Grandview" panose="020B0502040204020203" pitchFamily="34" charset="0"/>
              </a:rPr>
              <a:t>Ontologische </a:t>
            </a:r>
            <a:r>
              <a:rPr lang="nl-NL" dirty="0" err="1">
                <a:latin typeface="Grandview" panose="020B0502040204020203" pitchFamily="34" charset="0"/>
              </a:rPr>
              <a:t>differend</a:t>
            </a:r>
            <a:endParaRPr lang="nl-NL" dirty="0">
              <a:latin typeface="Grandview" panose="020B0502040204020203" pitchFamily="34" charset="0"/>
            </a:endParaRPr>
          </a:p>
          <a:p>
            <a:r>
              <a:rPr lang="nl-NL" dirty="0">
                <a:latin typeface="Grandview" panose="020B0502040204020203" pitchFamily="34" charset="0"/>
              </a:rPr>
              <a:t>Gebeurtenis</a:t>
            </a:r>
          </a:p>
          <a:p>
            <a:r>
              <a:rPr lang="nl-NL" dirty="0">
                <a:highlight>
                  <a:srgbClr val="FFFF00"/>
                </a:highlight>
                <a:latin typeface="Grandview" panose="020B0502040204020203" pitchFamily="34" charset="0"/>
              </a:rPr>
              <a:t>Onteigening</a:t>
            </a:r>
          </a:p>
          <a:p>
            <a:r>
              <a:rPr lang="nl-NL" dirty="0">
                <a:latin typeface="Grandview" panose="020B0502040204020203" pitchFamily="34" charset="0"/>
              </a:rPr>
              <a:t>Vrouw</a:t>
            </a:r>
          </a:p>
          <a:p>
            <a:r>
              <a:rPr lang="nl-NL" dirty="0">
                <a:latin typeface="Grandview" panose="020B0502040204020203" pitchFamily="34" charset="0"/>
              </a:rPr>
              <a:t>Geschiedenis</a:t>
            </a:r>
          </a:p>
          <a:p>
            <a:r>
              <a:rPr lang="nl-NL" dirty="0">
                <a:latin typeface="Grandview" panose="020B0502040204020203" pitchFamily="34" charset="0"/>
              </a:rPr>
              <a:t>Man</a:t>
            </a:r>
          </a:p>
          <a:p>
            <a:r>
              <a:rPr lang="nl-NL" dirty="0">
                <a:latin typeface="Grandview" panose="020B0502040204020203" pitchFamily="34" charset="0"/>
              </a:rPr>
              <a:t>Ironie</a:t>
            </a:r>
          </a:p>
          <a:p>
            <a:r>
              <a:rPr lang="nl-NL" dirty="0">
                <a:latin typeface="Grandview" panose="020B0502040204020203" pitchFamily="34" charset="0"/>
              </a:rPr>
              <a:t>Spel</a:t>
            </a:r>
          </a:p>
          <a:p>
            <a:endParaRPr lang="nl-NL" dirty="0"/>
          </a:p>
        </p:txBody>
      </p:sp>
      <p:sp>
        <p:nvSpPr>
          <p:cNvPr id="14" name="Tijdelijke aanduiding voor inhoud 13">
            <a:extLst>
              <a:ext uri="{FF2B5EF4-FFF2-40B4-BE49-F238E27FC236}">
                <a16:creationId xmlns:a16="http://schemas.microsoft.com/office/drawing/2014/main" id="{8BD77374-B82D-3AD9-3FBB-BE67D96D4BF4}"/>
              </a:ext>
            </a:extLst>
          </p:cNvPr>
          <p:cNvSpPr>
            <a:spLocks noGrp="1"/>
          </p:cNvSpPr>
          <p:nvPr>
            <p:ph sz="half" idx="2"/>
          </p:nvPr>
        </p:nvSpPr>
        <p:spPr/>
        <p:txBody>
          <a:bodyPr>
            <a:normAutofit fontScale="62500" lnSpcReduction="20000"/>
          </a:bodyPr>
          <a:lstStyle/>
          <a:p>
            <a:r>
              <a:rPr lang="nl-NL" dirty="0">
                <a:latin typeface="Grandview" panose="020B0502040204020203" pitchFamily="34" charset="0"/>
              </a:rPr>
              <a:t>Genot</a:t>
            </a:r>
          </a:p>
          <a:p>
            <a:r>
              <a:rPr lang="nl-NL" i="1" dirty="0">
                <a:latin typeface="Grandview" panose="020B0502040204020203" pitchFamily="34" charset="0"/>
              </a:rPr>
              <a:t>Katharsis</a:t>
            </a:r>
            <a:endParaRPr lang="nl-NL" dirty="0">
              <a:latin typeface="Grandview" panose="020B0502040204020203" pitchFamily="34" charset="0"/>
            </a:endParaRPr>
          </a:p>
          <a:p>
            <a:r>
              <a:rPr lang="nl-NL" dirty="0">
                <a:latin typeface="Grandview" panose="020B0502040204020203" pitchFamily="34" charset="0"/>
              </a:rPr>
              <a:t>Vrijheid</a:t>
            </a:r>
          </a:p>
          <a:p>
            <a:r>
              <a:rPr lang="nl-NL" dirty="0">
                <a:latin typeface="Grandview" panose="020B0502040204020203" pitchFamily="34" charset="0"/>
              </a:rPr>
              <a:t>Logica</a:t>
            </a:r>
          </a:p>
          <a:p>
            <a:r>
              <a:rPr lang="nl-NL" dirty="0">
                <a:highlight>
                  <a:srgbClr val="FFFF00"/>
                </a:highlight>
                <a:latin typeface="Grandview" panose="020B0502040204020203" pitchFamily="34" charset="0"/>
              </a:rPr>
              <a:t>Het kwaad</a:t>
            </a:r>
          </a:p>
          <a:p>
            <a:r>
              <a:rPr lang="nl-NL" dirty="0">
                <a:latin typeface="Grandview" panose="020B0502040204020203" pitchFamily="34" charset="0"/>
              </a:rPr>
              <a:t>Wiskunde</a:t>
            </a:r>
          </a:p>
          <a:p>
            <a:r>
              <a:rPr lang="nl-NL" i="1" dirty="0" err="1">
                <a:latin typeface="Grandview" panose="020B0502040204020203" pitchFamily="34" charset="0"/>
              </a:rPr>
              <a:t>Mimèsis</a:t>
            </a:r>
            <a:endParaRPr lang="nl-NL" i="1" dirty="0">
              <a:latin typeface="Grandview" panose="020B0502040204020203" pitchFamily="34" charset="0"/>
            </a:endParaRPr>
          </a:p>
          <a:p>
            <a:r>
              <a:rPr lang="nl-NL" dirty="0">
                <a:latin typeface="Grandview" panose="020B0502040204020203" pitchFamily="34" charset="0"/>
              </a:rPr>
              <a:t>Nihilisme</a:t>
            </a:r>
          </a:p>
          <a:p>
            <a:r>
              <a:rPr lang="nl-NL" dirty="0">
                <a:latin typeface="Grandview" panose="020B0502040204020203" pitchFamily="34" charset="0"/>
              </a:rPr>
              <a:t>Parodie</a:t>
            </a:r>
          </a:p>
          <a:p>
            <a:r>
              <a:rPr lang="nl-NL" dirty="0">
                <a:latin typeface="Grandview" panose="020B0502040204020203" pitchFamily="34" charset="0"/>
              </a:rPr>
              <a:t>Politiek</a:t>
            </a:r>
          </a:p>
          <a:p>
            <a:r>
              <a:rPr lang="nl-NL" dirty="0">
                <a:latin typeface="Grandview" panose="020B0502040204020203" pitchFamily="34" charset="0"/>
              </a:rPr>
              <a:t>Representatie</a:t>
            </a:r>
          </a:p>
          <a:p>
            <a:r>
              <a:rPr lang="nl-NL" dirty="0">
                <a:latin typeface="Grandview" panose="020B0502040204020203" pitchFamily="34" charset="0"/>
              </a:rPr>
              <a:t>Wetenschap</a:t>
            </a:r>
          </a:p>
          <a:p>
            <a:r>
              <a:rPr lang="nl-NL" dirty="0">
                <a:latin typeface="Grandview" panose="020B0502040204020203" pitchFamily="34" charset="0"/>
              </a:rPr>
              <a:t>Seksuering</a:t>
            </a:r>
          </a:p>
          <a:p>
            <a:r>
              <a:rPr lang="nl-NL" i="1" dirty="0" err="1">
                <a:highlight>
                  <a:srgbClr val="FFFF00"/>
                </a:highlight>
                <a:latin typeface="Grandview" panose="020B0502040204020203" pitchFamily="34" charset="0"/>
              </a:rPr>
              <a:t>Tekhnè</a:t>
            </a:r>
            <a:endParaRPr lang="nl-NL" dirty="0">
              <a:highlight>
                <a:srgbClr val="FFFF00"/>
              </a:highlight>
              <a:latin typeface="Grandview" panose="020B0502040204020203" pitchFamily="34" charset="0"/>
            </a:endParaRPr>
          </a:p>
          <a:p>
            <a:r>
              <a:rPr lang="nl-NL" dirty="0">
                <a:highlight>
                  <a:srgbClr val="FFFF00"/>
                </a:highlight>
                <a:latin typeface="Grandview" panose="020B0502040204020203" pitchFamily="34" charset="0"/>
              </a:rPr>
              <a:t>Transgressie</a:t>
            </a:r>
          </a:p>
          <a:p>
            <a:r>
              <a:rPr lang="nl-NL" dirty="0">
                <a:latin typeface="Grandview" panose="020B0502040204020203" pitchFamily="34" charset="0"/>
              </a:rPr>
              <a:t>Waarheid</a:t>
            </a:r>
          </a:p>
          <a:p>
            <a:r>
              <a:rPr lang="nl-NL" dirty="0">
                <a:latin typeface="Grandview" panose="020B0502040204020203" pitchFamily="34" charset="0"/>
              </a:rPr>
              <a:t>(Waanzin)</a:t>
            </a:r>
          </a:p>
          <a:p>
            <a:endParaRPr lang="nl-NL" dirty="0"/>
          </a:p>
        </p:txBody>
      </p:sp>
    </p:spTree>
    <p:extLst>
      <p:ext uri="{BB962C8B-B14F-4D97-AF65-F5344CB8AC3E}">
        <p14:creationId xmlns:p14="http://schemas.microsoft.com/office/powerpoint/2010/main" val="84852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FA64A5-775E-6619-2974-256B8066171D}"/>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	Debuut als romancier</a:t>
            </a:r>
          </a:p>
        </p:txBody>
      </p:sp>
      <p:pic>
        <p:nvPicPr>
          <p:cNvPr id="6" name="Tijdelijke aanduiding voor inhoud 5">
            <a:extLst>
              <a:ext uri="{FF2B5EF4-FFF2-40B4-BE49-F238E27FC236}">
                <a16:creationId xmlns:a16="http://schemas.microsoft.com/office/drawing/2014/main" id="{5CF4DFF5-399E-4FF8-703C-56990757B9B7}"/>
              </a:ext>
            </a:extLst>
          </p:cNvPr>
          <p:cNvPicPr>
            <a:picLocks noGrp="1" noChangeAspect="1"/>
          </p:cNvPicPr>
          <p:nvPr>
            <p:ph sz="half" idx="1"/>
          </p:nvPr>
        </p:nvPicPr>
        <p:blipFill>
          <a:blip r:embed="rId2"/>
          <a:stretch>
            <a:fillRect/>
          </a:stretch>
        </p:blipFill>
        <p:spPr>
          <a:xfrm>
            <a:off x="457200" y="1772816"/>
            <a:ext cx="2617002" cy="4114784"/>
          </a:xfrm>
          <a:prstGeom prst="rect">
            <a:avLst/>
          </a:prstGeom>
        </p:spPr>
      </p:pic>
      <p:pic>
        <p:nvPicPr>
          <p:cNvPr id="7" name="Tijdelijke aanduiding voor inhoud 6" descr="1993 (French Edition)">
            <a:extLst>
              <a:ext uri="{FF2B5EF4-FFF2-40B4-BE49-F238E27FC236}">
                <a16:creationId xmlns:a16="http://schemas.microsoft.com/office/drawing/2014/main" id="{39779EAB-146B-6390-DC22-1C904352C4AF}"/>
              </a:ext>
            </a:extLst>
          </p:cNvPr>
          <p:cNvPicPr>
            <a:picLocks noGrp="1" noChangeAspect="1"/>
          </p:cNvPicPr>
          <p:nvPr>
            <p:ph sz="half" idx="2"/>
          </p:nvPr>
        </p:nvPicPr>
        <p:blipFill>
          <a:blip r:embed="rId3"/>
          <a:stretch>
            <a:fillRect/>
          </a:stretch>
        </p:blipFill>
        <p:spPr>
          <a:xfrm>
            <a:off x="3186946" y="1787412"/>
            <a:ext cx="2617002" cy="4114784"/>
          </a:xfrm>
          <a:prstGeom prst="rect">
            <a:avLst/>
          </a:prstGeom>
        </p:spPr>
      </p:pic>
      <p:pic>
        <p:nvPicPr>
          <p:cNvPr id="8" name="Afbeelding 7" descr="Mehdi Belhaj Kacem - Vies et morts d'Irène Lepic.">
            <a:extLst>
              <a:ext uri="{FF2B5EF4-FFF2-40B4-BE49-F238E27FC236}">
                <a16:creationId xmlns:a16="http://schemas.microsoft.com/office/drawing/2014/main" id="{9A459F8C-5A68-7572-97C3-7920546DFFAE}"/>
              </a:ext>
            </a:extLst>
          </p:cNvPr>
          <p:cNvPicPr>
            <a:picLocks noChangeAspect="1"/>
          </p:cNvPicPr>
          <p:nvPr/>
        </p:nvPicPr>
        <p:blipFill>
          <a:blip r:embed="rId4"/>
          <a:stretch>
            <a:fillRect/>
          </a:stretch>
        </p:blipFill>
        <p:spPr>
          <a:xfrm>
            <a:off x="5901988" y="1787412"/>
            <a:ext cx="2697924" cy="4100188"/>
          </a:xfrm>
          <a:prstGeom prst="rect">
            <a:avLst/>
          </a:prstGeom>
        </p:spPr>
      </p:pic>
      <p:pic>
        <p:nvPicPr>
          <p:cNvPr id="9" name="Afbeelding 8" descr="Mehdi Belhaj Kacem">
            <a:extLst>
              <a:ext uri="{FF2B5EF4-FFF2-40B4-BE49-F238E27FC236}">
                <a16:creationId xmlns:a16="http://schemas.microsoft.com/office/drawing/2014/main" id="{401873ED-83BE-D1F9-8888-AED3A41154BB}"/>
              </a:ext>
            </a:extLst>
          </p:cNvPr>
          <p:cNvPicPr>
            <a:picLocks noChangeAspect="1"/>
          </p:cNvPicPr>
          <p:nvPr/>
        </p:nvPicPr>
        <p:blipFill>
          <a:blip r:embed="rId5"/>
          <a:stretch>
            <a:fillRect/>
          </a:stretch>
        </p:blipFill>
        <p:spPr>
          <a:xfrm>
            <a:off x="0" y="-21877"/>
            <a:ext cx="2320164" cy="1545877"/>
          </a:xfrm>
          <a:prstGeom prst="rect">
            <a:avLst/>
          </a:prstGeom>
        </p:spPr>
      </p:pic>
    </p:spTree>
    <p:extLst>
      <p:ext uri="{BB962C8B-B14F-4D97-AF65-F5344CB8AC3E}">
        <p14:creationId xmlns:p14="http://schemas.microsoft.com/office/powerpoint/2010/main" val="2002484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59C331-238D-C2C8-8254-895ECAC2AEA3}"/>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Enkele belangrijke publicaties</a:t>
            </a:r>
          </a:p>
        </p:txBody>
      </p:sp>
      <p:pic>
        <p:nvPicPr>
          <p:cNvPr id="5" name="Tijdelijke aanduiding voor inhoud 4" descr="L'esprit du nihilisme by Mehdi Belhaj Kacem, Mehdi Belhaj Kacem">
            <a:extLst>
              <a:ext uri="{FF2B5EF4-FFF2-40B4-BE49-F238E27FC236}">
                <a16:creationId xmlns:a16="http://schemas.microsoft.com/office/drawing/2014/main" id="{625E9FCF-DFCC-CCE3-5FEB-26ABCF03EBCC}"/>
              </a:ext>
            </a:extLst>
          </p:cNvPr>
          <p:cNvPicPr>
            <a:picLocks noGrp="1" noChangeAspect="1"/>
          </p:cNvPicPr>
          <p:nvPr>
            <p:ph sz="half" idx="1"/>
          </p:nvPr>
        </p:nvPicPr>
        <p:blipFill>
          <a:blip r:embed="rId2"/>
          <a:stretch>
            <a:fillRect/>
          </a:stretch>
        </p:blipFill>
        <p:spPr>
          <a:xfrm>
            <a:off x="457200" y="1652699"/>
            <a:ext cx="1982469" cy="3097608"/>
          </a:xfrm>
          <a:prstGeom prst="rect">
            <a:avLst/>
          </a:prstGeom>
        </p:spPr>
      </p:pic>
      <p:pic>
        <p:nvPicPr>
          <p:cNvPr id="7" name="Tijdelijke aanduiding voor inhoud 6" descr="Afbeelding met tekst, brief, papier, kunst&#10;&#10;Automatisch gegenereerde beschrijving">
            <a:extLst>
              <a:ext uri="{FF2B5EF4-FFF2-40B4-BE49-F238E27FC236}">
                <a16:creationId xmlns:a16="http://schemas.microsoft.com/office/drawing/2014/main" id="{F5D1ABDB-859C-EF3A-9EAF-0B58D65A906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31268" y="2918706"/>
            <a:ext cx="1982469" cy="3279550"/>
          </a:xfrm>
          <a:prstGeom prst="rect">
            <a:avLst/>
          </a:prstGeom>
        </p:spPr>
      </p:pic>
      <p:pic>
        <p:nvPicPr>
          <p:cNvPr id="10" name="Afbeelding 9" descr="Afbeelding met tekst, Menselijk gezicht, person, poster&#10;&#10;Automatisch gegenereerde beschrijving">
            <a:extLst>
              <a:ext uri="{FF2B5EF4-FFF2-40B4-BE49-F238E27FC236}">
                <a16:creationId xmlns:a16="http://schemas.microsoft.com/office/drawing/2014/main" id="{F4922461-AB39-D360-F3B4-0C1C185744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6412" y="3003536"/>
            <a:ext cx="1972084" cy="2840058"/>
          </a:xfrm>
          <a:prstGeom prst="rect">
            <a:avLst/>
          </a:prstGeom>
        </p:spPr>
      </p:pic>
      <p:pic>
        <p:nvPicPr>
          <p:cNvPr id="12" name="Afbeelding 11" descr="Afbeelding met tekst, boek, poster, kunst&#10;&#10;Automatisch gegenereerde beschrijving">
            <a:extLst>
              <a:ext uri="{FF2B5EF4-FFF2-40B4-BE49-F238E27FC236}">
                <a16:creationId xmlns:a16="http://schemas.microsoft.com/office/drawing/2014/main" id="{A46FBB8D-441B-FA8C-7ED4-975B1AE4F5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6650" y="1652699"/>
            <a:ext cx="2060431" cy="3097608"/>
          </a:xfrm>
          <a:prstGeom prst="rect">
            <a:avLst/>
          </a:prstGeom>
        </p:spPr>
      </p:pic>
    </p:spTree>
    <p:extLst>
      <p:ext uri="{BB962C8B-B14F-4D97-AF65-F5344CB8AC3E}">
        <p14:creationId xmlns:p14="http://schemas.microsoft.com/office/powerpoint/2010/main" val="2740156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0BDFF-C769-33A4-80C4-680D04DD693A}"/>
              </a:ext>
            </a:extLst>
          </p:cNvPr>
          <p:cNvSpPr>
            <a:spLocks noGrp="1"/>
          </p:cNvSpPr>
          <p:nvPr>
            <p:ph type="title"/>
          </p:nvPr>
        </p:nvSpPr>
        <p:spPr>
          <a:solidFill>
            <a:schemeClr val="tx1"/>
          </a:solidFill>
        </p:spPr>
        <p:txBody>
          <a:bodyPr/>
          <a:lstStyle/>
          <a:p>
            <a:pPr algn="ctr"/>
            <a:r>
              <a:rPr lang="nl-NL" i="1" dirty="0" err="1"/>
              <a:t>Pleonexia</a:t>
            </a:r>
            <a:endParaRPr lang="nl-NL" i="1" dirty="0"/>
          </a:p>
        </p:txBody>
      </p:sp>
      <p:sp>
        <p:nvSpPr>
          <p:cNvPr id="3" name="Tijdelijke aanduiding voor inhoud 2">
            <a:extLst>
              <a:ext uri="{FF2B5EF4-FFF2-40B4-BE49-F238E27FC236}">
                <a16:creationId xmlns:a16="http://schemas.microsoft.com/office/drawing/2014/main" id="{8F2A07E8-DA7B-BE8C-3C81-D0ADEEB8BD75}"/>
              </a:ext>
            </a:extLst>
          </p:cNvPr>
          <p:cNvSpPr>
            <a:spLocks noGrp="1"/>
          </p:cNvSpPr>
          <p:nvPr>
            <p:ph idx="1"/>
          </p:nvPr>
        </p:nvSpPr>
        <p:spPr/>
        <p:txBody>
          <a:bodyPr>
            <a:normAutofit fontScale="85000" lnSpcReduction="10000"/>
          </a:bodyPr>
          <a:lstStyle/>
          <a:p>
            <a:r>
              <a:rPr lang="nl-NL" b="1" dirty="0" err="1">
                <a:latin typeface="Grandview" panose="020B0502040204020203" pitchFamily="34" charset="0"/>
              </a:rPr>
              <a:t>Pleon</a:t>
            </a:r>
            <a:r>
              <a:rPr lang="nl-NL" b="1" dirty="0">
                <a:latin typeface="Grandview" panose="020B0502040204020203" pitchFamily="34" charset="0"/>
              </a:rPr>
              <a:t> </a:t>
            </a:r>
            <a:r>
              <a:rPr lang="nl-NL" b="1" dirty="0" err="1">
                <a:latin typeface="Grandview" panose="020B0502040204020203" pitchFamily="34" charset="0"/>
              </a:rPr>
              <a:t>echein</a:t>
            </a:r>
            <a:r>
              <a:rPr lang="nl-NL" dirty="0">
                <a:latin typeface="Grandview" panose="020B0502040204020203" pitchFamily="34" charset="0"/>
              </a:rPr>
              <a:t>: ‘meer (willen) hebben’ (woord oorspronkelijk gebruikt door Aristoteles om de ondeugd van </a:t>
            </a:r>
            <a:r>
              <a:rPr lang="nl-NL" i="1" dirty="0">
                <a:latin typeface="Grandview" panose="020B0502040204020203" pitchFamily="34" charset="0"/>
              </a:rPr>
              <a:t>hebzucht </a:t>
            </a:r>
            <a:r>
              <a:rPr lang="nl-NL" dirty="0">
                <a:latin typeface="Grandview" panose="020B0502040204020203" pitchFamily="34" charset="0"/>
              </a:rPr>
              <a:t>aan te duiden)</a:t>
            </a:r>
          </a:p>
          <a:p>
            <a:endParaRPr lang="nl-NL" dirty="0">
              <a:latin typeface="Grandview" panose="020B0502040204020203" pitchFamily="34" charset="0"/>
            </a:endParaRPr>
          </a:p>
          <a:p>
            <a:r>
              <a:rPr lang="nl-NL" dirty="0">
                <a:latin typeface="Grandview" panose="020B0502040204020203" pitchFamily="34" charset="0"/>
              </a:rPr>
              <a:t>Kacem ‘</a:t>
            </a:r>
            <a:r>
              <a:rPr lang="nl-NL" dirty="0" err="1">
                <a:latin typeface="Grandview" panose="020B0502040204020203" pitchFamily="34" charset="0"/>
              </a:rPr>
              <a:t>ontologiseert</a:t>
            </a:r>
            <a:r>
              <a:rPr lang="nl-NL" dirty="0">
                <a:latin typeface="Grandview" panose="020B0502040204020203" pitchFamily="34" charset="0"/>
              </a:rPr>
              <a:t>’ </a:t>
            </a:r>
            <a:r>
              <a:rPr lang="nl-NL" i="1" dirty="0" err="1">
                <a:latin typeface="Grandview" panose="020B0502040204020203" pitchFamily="34" charset="0"/>
              </a:rPr>
              <a:t>pleonexia</a:t>
            </a:r>
            <a:r>
              <a:rPr lang="nl-NL" dirty="0">
                <a:latin typeface="Grandview" panose="020B0502040204020203" pitchFamily="34" charset="0"/>
              </a:rPr>
              <a:t>: de drang van het </a:t>
            </a:r>
            <a:r>
              <a:rPr lang="nl-NL" i="1" dirty="0">
                <a:latin typeface="Grandview" panose="020B0502040204020203" pitchFamily="34" charset="0"/>
              </a:rPr>
              <a:t>menselijk</a:t>
            </a:r>
            <a:r>
              <a:rPr lang="nl-NL" dirty="0">
                <a:latin typeface="Grandview" panose="020B0502040204020203" pitchFamily="34" charset="0"/>
              </a:rPr>
              <a:t> </a:t>
            </a:r>
            <a:r>
              <a:rPr lang="nl-NL" i="1" dirty="0">
                <a:latin typeface="Grandview" panose="020B0502040204020203" pitchFamily="34" charset="0"/>
              </a:rPr>
              <a:t>zijnde</a:t>
            </a:r>
            <a:r>
              <a:rPr lang="nl-NL" dirty="0">
                <a:latin typeface="Grandview" panose="020B0502040204020203" pitchFamily="34" charset="0"/>
              </a:rPr>
              <a:t>, geprefigureerd in het niet-menselijk dier (en planten), om </a:t>
            </a:r>
            <a:r>
              <a:rPr lang="nl-NL" b="1" dirty="0">
                <a:latin typeface="Grandview" panose="020B0502040204020203" pitchFamily="34" charset="0"/>
              </a:rPr>
              <a:t>altijd meer te willen </a:t>
            </a:r>
            <a:r>
              <a:rPr lang="nl-NL" dirty="0">
                <a:latin typeface="Grandview" panose="020B0502040204020203" pitchFamily="34" charset="0"/>
              </a:rPr>
              <a:t>en zich meer toe te eigenen dan wat hem is ‘toegewezen’ (= </a:t>
            </a:r>
            <a:r>
              <a:rPr lang="nl-NL" b="1" dirty="0">
                <a:latin typeface="Grandview" panose="020B0502040204020203" pitchFamily="34" charset="0"/>
              </a:rPr>
              <a:t>transgressief</a:t>
            </a:r>
            <a:r>
              <a:rPr lang="nl-NL" dirty="0">
                <a:latin typeface="Grandview" panose="020B0502040204020203" pitchFamily="34" charset="0"/>
              </a:rPr>
              <a:t>)</a:t>
            </a:r>
          </a:p>
          <a:p>
            <a:endParaRPr lang="nl-NL" dirty="0">
              <a:latin typeface="Grandview" panose="020B0502040204020203" pitchFamily="34" charset="0"/>
            </a:endParaRPr>
          </a:p>
          <a:p>
            <a:pPr marL="0" indent="0" algn="ctr">
              <a:buNone/>
            </a:pPr>
            <a:r>
              <a:rPr lang="nl-NL" dirty="0">
                <a:latin typeface="Grandview" panose="020B0502040204020203" pitchFamily="34" charset="0"/>
              </a:rPr>
              <a:t>‘</a:t>
            </a:r>
            <a:r>
              <a:rPr lang="nl-NL" i="1" dirty="0">
                <a:latin typeface="Grandview" panose="020B0502040204020203" pitchFamily="34" charset="0"/>
              </a:rPr>
              <a:t>Alles begint met wat ik het ‘</a:t>
            </a:r>
            <a:r>
              <a:rPr lang="nl-NL" b="1" i="1" dirty="0">
                <a:latin typeface="Grandview" panose="020B0502040204020203" pitchFamily="34" charset="0"/>
              </a:rPr>
              <a:t>pleonectische</a:t>
            </a:r>
            <a:r>
              <a:rPr lang="nl-NL" i="1" dirty="0">
                <a:latin typeface="Grandview" panose="020B0502040204020203" pitchFamily="34" charset="0"/>
              </a:rPr>
              <a:t>’ noem. Het </a:t>
            </a:r>
            <a:r>
              <a:rPr lang="nl-NL" b="1" i="1" dirty="0">
                <a:latin typeface="Grandview" panose="020B0502040204020203" pitchFamily="34" charset="0"/>
              </a:rPr>
              <a:t>kapitalisme</a:t>
            </a:r>
            <a:r>
              <a:rPr lang="nl-NL" i="1" dirty="0">
                <a:latin typeface="Grandview" panose="020B0502040204020203" pitchFamily="34" charset="0"/>
              </a:rPr>
              <a:t> is slechts een bijverschijnsel van het pleonectische. …het kapitalisme is een onteigening die mogelijk wordt gemaakt door </a:t>
            </a:r>
            <a:r>
              <a:rPr lang="nl-NL" b="1" i="1" dirty="0" err="1">
                <a:latin typeface="Grandview" panose="020B0502040204020203" pitchFamily="34" charset="0"/>
              </a:rPr>
              <a:t>technomimetische</a:t>
            </a:r>
            <a:r>
              <a:rPr lang="nl-NL" b="1" i="1" dirty="0">
                <a:latin typeface="Grandview" panose="020B0502040204020203" pitchFamily="34" charset="0"/>
              </a:rPr>
              <a:t> virtuositeit</a:t>
            </a:r>
            <a:r>
              <a:rPr lang="nl-NL" dirty="0">
                <a:latin typeface="Grandview" panose="020B0502040204020203" pitchFamily="34" charset="0"/>
              </a:rPr>
              <a:t>’</a:t>
            </a:r>
          </a:p>
          <a:p>
            <a:pPr marL="0" indent="0" algn="ctr">
              <a:buNone/>
            </a:pPr>
            <a:br>
              <a:rPr lang="nl-NL" dirty="0"/>
            </a:br>
            <a:r>
              <a:rPr lang="nl-NL" dirty="0">
                <a:latin typeface="Grandview" panose="020B0502040204020203" pitchFamily="34" charset="0"/>
              </a:rPr>
              <a:t>‘</a:t>
            </a:r>
            <a:r>
              <a:rPr lang="nl-NL" b="1" i="1" dirty="0">
                <a:latin typeface="Grandview" panose="020B0502040204020203" pitchFamily="34" charset="0"/>
              </a:rPr>
              <a:t>Wij zijn de soort van onbeperkte toe-eigening</a:t>
            </a:r>
            <a:r>
              <a:rPr lang="nl-NL" i="1" dirty="0">
                <a:latin typeface="Grandview" panose="020B0502040204020203" pitchFamily="34" charset="0"/>
              </a:rPr>
              <a:t>. Dat is het pleonectische’, of liever een ‘pleonectische pathologie</a:t>
            </a:r>
            <a:r>
              <a:rPr lang="nl-NL" dirty="0">
                <a:latin typeface="Grandview" panose="020B0502040204020203" pitchFamily="34" charset="0"/>
              </a:rPr>
              <a:t>’ (cf. Nietzsches</a:t>
            </a:r>
            <a:r>
              <a:rPr lang="nl-NL" b="1" dirty="0">
                <a:latin typeface="Grandview" panose="020B0502040204020203" pitchFamily="34" charset="0"/>
              </a:rPr>
              <a:t> wil tot macht </a:t>
            </a:r>
            <a:r>
              <a:rPr lang="nl-NL" dirty="0">
                <a:latin typeface="Grandview" panose="020B0502040204020203" pitchFamily="34" charset="0"/>
              </a:rPr>
              <a:t>maar ook Marx’ </a:t>
            </a:r>
            <a:r>
              <a:rPr lang="nl-NL" b="1" dirty="0">
                <a:latin typeface="Grandview" panose="020B0502040204020203" pitchFamily="34" charset="0"/>
              </a:rPr>
              <a:t>kapitalisme</a:t>
            </a:r>
            <a:r>
              <a:rPr lang="nl-NL" dirty="0">
                <a:latin typeface="Grandview" panose="020B0502040204020203" pitchFamily="34" charset="0"/>
              </a:rPr>
              <a:t>)</a:t>
            </a:r>
          </a:p>
          <a:p>
            <a:endParaRPr lang="nl-NL" b="1" i="1" dirty="0">
              <a:latin typeface="Grandview" panose="020B0502040204020203" pitchFamily="34" charset="0"/>
            </a:endParaRPr>
          </a:p>
          <a:p>
            <a:endParaRPr lang="en-US" dirty="0"/>
          </a:p>
          <a:p>
            <a:endParaRPr lang="nl-NL" dirty="0"/>
          </a:p>
        </p:txBody>
      </p:sp>
    </p:spTree>
    <p:extLst>
      <p:ext uri="{BB962C8B-B14F-4D97-AF65-F5344CB8AC3E}">
        <p14:creationId xmlns:p14="http://schemas.microsoft.com/office/powerpoint/2010/main" val="231421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8C9AB1-0F3E-A62A-EC27-F60B67CC9DC6}"/>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Pleonectiek</a:t>
            </a:r>
          </a:p>
        </p:txBody>
      </p:sp>
      <p:sp>
        <p:nvSpPr>
          <p:cNvPr id="3" name="Tijdelijke aanduiding voor inhoud 2">
            <a:extLst>
              <a:ext uri="{FF2B5EF4-FFF2-40B4-BE49-F238E27FC236}">
                <a16:creationId xmlns:a16="http://schemas.microsoft.com/office/drawing/2014/main" id="{EBF608C3-8B03-161F-7EFA-74B4D1F5B2BE}"/>
              </a:ext>
            </a:extLst>
          </p:cNvPr>
          <p:cNvSpPr>
            <a:spLocks noGrp="1"/>
          </p:cNvSpPr>
          <p:nvPr>
            <p:ph sz="half" idx="1"/>
          </p:nvPr>
        </p:nvSpPr>
        <p:spPr>
          <a:xfrm>
            <a:off x="457200" y="1673352"/>
            <a:ext cx="3898776" cy="4718304"/>
          </a:xfrm>
        </p:spPr>
        <p:txBody>
          <a:bodyPr>
            <a:normAutofit/>
          </a:bodyPr>
          <a:lstStyle/>
          <a:p>
            <a:r>
              <a:rPr lang="nl-NL" sz="2000" dirty="0">
                <a:latin typeface="Grandview" panose="020B0502040204020203" pitchFamily="34" charset="0"/>
              </a:rPr>
              <a:t>Als centraal begrip van het filosofische werk van Kacem, </a:t>
            </a:r>
            <a:r>
              <a:rPr lang="nl-NL" sz="2000" i="1" dirty="0" err="1">
                <a:latin typeface="Grandview" panose="020B0502040204020203" pitchFamily="34" charset="0"/>
              </a:rPr>
              <a:t>Système</a:t>
            </a:r>
            <a:r>
              <a:rPr lang="nl-NL" sz="2000" i="1" dirty="0">
                <a:latin typeface="Grandview" panose="020B0502040204020203" pitchFamily="34" charset="0"/>
              </a:rPr>
              <a:t> du </a:t>
            </a:r>
            <a:r>
              <a:rPr lang="nl-NL" sz="2000" i="1" dirty="0" err="1">
                <a:latin typeface="Grandview" panose="020B0502040204020203" pitchFamily="34" charset="0"/>
              </a:rPr>
              <a:t>Pléonectique</a:t>
            </a:r>
            <a:r>
              <a:rPr lang="nl-NL" sz="2000" i="1" dirty="0">
                <a:latin typeface="Grandview" panose="020B0502040204020203" pitchFamily="34" charset="0"/>
              </a:rPr>
              <a:t> </a:t>
            </a:r>
            <a:r>
              <a:rPr lang="nl-NL" sz="2000" dirty="0">
                <a:latin typeface="Grandview" panose="020B0502040204020203" pitchFamily="34" charset="0"/>
              </a:rPr>
              <a:t>(2020), is het een ontologische (en vaak polemische) discussie met de </a:t>
            </a:r>
            <a:r>
              <a:rPr lang="nl-NL" sz="2000" b="1" dirty="0">
                <a:latin typeface="Grandview" panose="020B0502040204020203" pitchFamily="34" charset="0"/>
              </a:rPr>
              <a:t>wil tot macht </a:t>
            </a:r>
            <a:r>
              <a:rPr lang="nl-NL" sz="2000" dirty="0">
                <a:latin typeface="Grandview" panose="020B0502040204020203" pitchFamily="34" charset="0"/>
              </a:rPr>
              <a:t>van Nietzsche (‘rechts’) en </a:t>
            </a:r>
            <a:r>
              <a:rPr lang="nl-NL" sz="2000" b="1" dirty="0">
                <a:latin typeface="Grandview" panose="020B0502040204020203" pitchFamily="34" charset="0"/>
              </a:rPr>
              <a:t>Het Kapitaal </a:t>
            </a:r>
            <a:r>
              <a:rPr lang="nl-NL" sz="2000" dirty="0">
                <a:latin typeface="Grandview" panose="020B0502040204020203" pitchFamily="34" charset="0"/>
              </a:rPr>
              <a:t>van Marx (‘links’)</a:t>
            </a:r>
          </a:p>
          <a:p>
            <a:endParaRPr lang="nl-NL" sz="2000" dirty="0">
              <a:latin typeface="Grandview" panose="020B0502040204020203" pitchFamily="34" charset="0"/>
            </a:endParaRPr>
          </a:p>
          <a:p>
            <a:r>
              <a:rPr lang="nl-NL" sz="2000" dirty="0">
                <a:latin typeface="Grandview" panose="020B0502040204020203" pitchFamily="34" charset="0"/>
              </a:rPr>
              <a:t>Kacem is noch ‘rechts’ noch ‘links’ maar bekent zich wel tot het </a:t>
            </a:r>
            <a:r>
              <a:rPr lang="nl-NL" sz="2000" b="1" dirty="0">
                <a:latin typeface="Grandview" panose="020B0502040204020203" pitchFamily="34" charset="0"/>
              </a:rPr>
              <a:t>anarchisme</a:t>
            </a:r>
            <a:r>
              <a:rPr lang="nl-NL" sz="2000" dirty="0">
                <a:latin typeface="Grandview" panose="020B0502040204020203" pitchFamily="34" charset="0"/>
              </a:rPr>
              <a:t>, ook in het licht van de ‘komende’ ontologische </a:t>
            </a:r>
            <a:r>
              <a:rPr lang="nl-NL" sz="2000" b="1" i="1" dirty="0" err="1">
                <a:latin typeface="Grandview" panose="020B0502040204020203" pitchFamily="34" charset="0"/>
              </a:rPr>
              <a:t>an-archie</a:t>
            </a:r>
            <a:endParaRPr lang="nl-NL" sz="2000" b="1" i="1" dirty="0">
              <a:latin typeface="Grandview" panose="020B0502040204020203" pitchFamily="34" charset="0"/>
            </a:endParaRPr>
          </a:p>
          <a:p>
            <a:endParaRPr lang="nl-NL" dirty="0"/>
          </a:p>
          <a:p>
            <a:endParaRPr lang="nl-NL" dirty="0"/>
          </a:p>
          <a:p>
            <a:endParaRPr lang="nl-NL" dirty="0"/>
          </a:p>
        </p:txBody>
      </p:sp>
      <p:pic>
        <p:nvPicPr>
          <p:cNvPr id="5" name="Tijdelijke aanduiding voor inhoud 4" descr="Friedrich Nietzsche , German philosopher, circa 1880.">
            <a:extLst>
              <a:ext uri="{FF2B5EF4-FFF2-40B4-BE49-F238E27FC236}">
                <a16:creationId xmlns:a16="http://schemas.microsoft.com/office/drawing/2014/main" id="{A013F8CC-1527-B64F-EA62-F392F26E3E17}"/>
              </a:ext>
            </a:extLst>
          </p:cNvPr>
          <p:cNvPicPr>
            <a:picLocks noGrp="1" noChangeAspect="1"/>
          </p:cNvPicPr>
          <p:nvPr>
            <p:ph sz="half" idx="2"/>
          </p:nvPr>
        </p:nvPicPr>
        <p:blipFill>
          <a:blip r:embed="rId2"/>
          <a:stretch>
            <a:fillRect/>
          </a:stretch>
        </p:blipFill>
        <p:spPr>
          <a:xfrm>
            <a:off x="4669334" y="1668853"/>
            <a:ext cx="1668957" cy="2397657"/>
          </a:xfrm>
          <a:prstGeom prst="rect">
            <a:avLst/>
          </a:prstGeom>
        </p:spPr>
      </p:pic>
      <p:pic>
        <p:nvPicPr>
          <p:cNvPr id="6" name="Afbeelding 5" descr="9783520078124: Der Wille zur Macht.">
            <a:extLst>
              <a:ext uri="{FF2B5EF4-FFF2-40B4-BE49-F238E27FC236}">
                <a16:creationId xmlns:a16="http://schemas.microsoft.com/office/drawing/2014/main" id="{E189E89B-42EB-7D03-D3B1-A065F1508351}"/>
              </a:ext>
            </a:extLst>
          </p:cNvPr>
          <p:cNvPicPr>
            <a:picLocks noChangeAspect="1"/>
          </p:cNvPicPr>
          <p:nvPr/>
        </p:nvPicPr>
        <p:blipFill>
          <a:blip r:embed="rId3"/>
          <a:stretch>
            <a:fillRect/>
          </a:stretch>
        </p:blipFill>
        <p:spPr>
          <a:xfrm>
            <a:off x="4667621" y="4118966"/>
            <a:ext cx="1670671" cy="2678174"/>
          </a:xfrm>
          <a:prstGeom prst="rect">
            <a:avLst/>
          </a:prstGeom>
        </p:spPr>
      </p:pic>
      <p:pic>
        <p:nvPicPr>
          <p:cNvPr id="7" name="Afbeelding 6" descr="Portrait of Karl Marx,, 19th century.">
            <a:extLst>
              <a:ext uri="{FF2B5EF4-FFF2-40B4-BE49-F238E27FC236}">
                <a16:creationId xmlns:a16="http://schemas.microsoft.com/office/drawing/2014/main" id="{7DD8218F-E429-E8C5-3B4F-5A74CEE48833}"/>
              </a:ext>
            </a:extLst>
          </p:cNvPr>
          <p:cNvPicPr>
            <a:picLocks noChangeAspect="1"/>
          </p:cNvPicPr>
          <p:nvPr/>
        </p:nvPicPr>
        <p:blipFill>
          <a:blip r:embed="rId4"/>
          <a:stretch>
            <a:fillRect/>
          </a:stretch>
        </p:blipFill>
        <p:spPr>
          <a:xfrm>
            <a:off x="6651648" y="1704497"/>
            <a:ext cx="1736775" cy="2362013"/>
          </a:xfrm>
          <a:prstGeom prst="rect">
            <a:avLst/>
          </a:prstGeom>
        </p:spPr>
      </p:pic>
      <p:pic>
        <p:nvPicPr>
          <p:cNvPr id="8" name="Afbeelding 7" descr="Das Kapital. Gebunden in Cabra-Leder, mit Goldprägung - Karl Marx (ISBN 9783730613979)">
            <a:extLst>
              <a:ext uri="{FF2B5EF4-FFF2-40B4-BE49-F238E27FC236}">
                <a16:creationId xmlns:a16="http://schemas.microsoft.com/office/drawing/2014/main" id="{966F4CC1-46D7-78FE-0FF6-7A7AAFD894F9}"/>
              </a:ext>
            </a:extLst>
          </p:cNvPr>
          <p:cNvPicPr>
            <a:picLocks noChangeAspect="1"/>
          </p:cNvPicPr>
          <p:nvPr/>
        </p:nvPicPr>
        <p:blipFill>
          <a:blip r:embed="rId5"/>
          <a:stretch>
            <a:fillRect/>
          </a:stretch>
        </p:blipFill>
        <p:spPr>
          <a:xfrm>
            <a:off x="6641898" y="4123035"/>
            <a:ext cx="1746525" cy="2674106"/>
          </a:xfrm>
          <a:prstGeom prst="rect">
            <a:avLst/>
          </a:prstGeom>
        </p:spPr>
      </p:pic>
    </p:spTree>
    <p:extLst>
      <p:ext uri="{BB962C8B-B14F-4D97-AF65-F5344CB8AC3E}">
        <p14:creationId xmlns:p14="http://schemas.microsoft.com/office/powerpoint/2010/main" val="2048941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AEA774-DEFF-F222-069F-0A90051492C8}"/>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Toe-eigening en onteigening</a:t>
            </a:r>
          </a:p>
        </p:txBody>
      </p:sp>
      <p:sp>
        <p:nvSpPr>
          <p:cNvPr id="3" name="Tijdelijke aanduiding voor inhoud 2">
            <a:extLst>
              <a:ext uri="{FF2B5EF4-FFF2-40B4-BE49-F238E27FC236}">
                <a16:creationId xmlns:a16="http://schemas.microsoft.com/office/drawing/2014/main" id="{507386A6-93E7-540D-1555-E1AD48E8DAF6}"/>
              </a:ext>
            </a:extLst>
          </p:cNvPr>
          <p:cNvSpPr>
            <a:spLocks noGrp="1"/>
          </p:cNvSpPr>
          <p:nvPr>
            <p:ph idx="1"/>
          </p:nvPr>
        </p:nvSpPr>
        <p:spPr/>
        <p:txBody>
          <a:bodyPr>
            <a:normAutofit fontScale="92500"/>
          </a:bodyPr>
          <a:lstStyle/>
          <a:p>
            <a:endParaRPr lang="nl-NL" dirty="0"/>
          </a:p>
          <a:p>
            <a:r>
              <a:rPr lang="nl-NL" b="1" dirty="0">
                <a:latin typeface="Grandview" panose="020B0502040204020203" pitchFamily="34" charset="0"/>
              </a:rPr>
              <a:t>Reiner Schürmann </a:t>
            </a:r>
            <a:r>
              <a:rPr lang="nl-NL" dirty="0">
                <a:latin typeface="Grandview" panose="020B0502040204020203" pitchFamily="34" charset="0"/>
              </a:rPr>
              <a:t>(1941-1993): het spel van </a:t>
            </a:r>
            <a:r>
              <a:rPr lang="nl-NL" b="1" dirty="0">
                <a:latin typeface="Grandview" panose="020B0502040204020203" pitchFamily="34" charset="0"/>
              </a:rPr>
              <a:t>toe-eigening</a:t>
            </a:r>
            <a:r>
              <a:rPr lang="nl-NL" dirty="0">
                <a:latin typeface="Grandview" panose="020B0502040204020203" pitchFamily="34" charset="0"/>
              </a:rPr>
              <a:t> en </a:t>
            </a:r>
            <a:r>
              <a:rPr lang="nl-NL" b="1" dirty="0">
                <a:latin typeface="Grandview" panose="020B0502040204020203" pitchFamily="34" charset="0"/>
              </a:rPr>
              <a:t>onteigening</a:t>
            </a:r>
            <a:r>
              <a:rPr lang="nl-NL" dirty="0">
                <a:latin typeface="Grandview" panose="020B0502040204020203" pitchFamily="34" charset="0"/>
              </a:rPr>
              <a:t> kenmerkt </a:t>
            </a:r>
            <a:r>
              <a:rPr lang="nl-NL" i="1" dirty="0">
                <a:latin typeface="Grandview" panose="020B0502040204020203" pitchFamily="34" charset="0"/>
              </a:rPr>
              <a:t>alle </a:t>
            </a:r>
            <a:r>
              <a:rPr lang="nl-NL" dirty="0">
                <a:latin typeface="Grandview" panose="020B0502040204020203" pitchFamily="34" charset="0"/>
              </a:rPr>
              <a:t>verschijnselen van onze wereld, zowel politieke als erotische, artistieke als wetenschappelijke, juridische als casuïstische</a:t>
            </a:r>
          </a:p>
          <a:p>
            <a:endParaRPr lang="nl-NL" dirty="0">
              <a:latin typeface="Grandview" panose="020B0502040204020203" pitchFamily="34" charset="0"/>
            </a:endParaRPr>
          </a:p>
          <a:p>
            <a:r>
              <a:rPr lang="nl-NL" dirty="0">
                <a:latin typeface="Grandview" panose="020B0502040204020203" pitchFamily="34" charset="0"/>
              </a:rPr>
              <a:t>Op basis van deze ‘</a:t>
            </a:r>
            <a:r>
              <a:rPr lang="nl-NL" b="1" dirty="0">
                <a:latin typeface="Grandview" panose="020B0502040204020203" pitchFamily="34" charset="0"/>
              </a:rPr>
              <a:t>tragische dialectiek</a:t>
            </a:r>
            <a:r>
              <a:rPr lang="nl-NL" dirty="0">
                <a:latin typeface="Grandview" panose="020B0502040204020203" pitchFamily="34" charset="0"/>
              </a:rPr>
              <a:t>’ van toe-eigening en onteigening ontwikkelt Kacem een systeem (de pleonectiek) dat aantoont hoe de </a:t>
            </a:r>
            <a:r>
              <a:rPr lang="nl-NL" b="1" dirty="0">
                <a:latin typeface="Grandview" panose="020B0502040204020203" pitchFamily="34" charset="0"/>
              </a:rPr>
              <a:t>gebeurtenis</a:t>
            </a:r>
            <a:r>
              <a:rPr lang="nl-NL" dirty="0">
                <a:latin typeface="Grandview" panose="020B0502040204020203" pitchFamily="34" charset="0"/>
              </a:rPr>
              <a:t> van het ontstaan van het </a:t>
            </a:r>
            <a:r>
              <a:rPr lang="nl-NL" b="1" dirty="0">
                <a:latin typeface="Grandview" panose="020B0502040204020203" pitchFamily="34" charset="0"/>
              </a:rPr>
              <a:t>leven</a:t>
            </a:r>
            <a:r>
              <a:rPr lang="nl-NL" dirty="0">
                <a:latin typeface="Grandview" panose="020B0502040204020203" pitchFamily="34" charset="0"/>
              </a:rPr>
              <a:t> op aarde, statistisch gezien een wonder, bestaat uit een </a:t>
            </a:r>
            <a:r>
              <a:rPr lang="nl-NL" b="1" dirty="0">
                <a:latin typeface="Grandview" panose="020B0502040204020203" pitchFamily="34" charset="0"/>
              </a:rPr>
              <a:t>intensivering</a:t>
            </a:r>
            <a:r>
              <a:rPr lang="nl-NL" dirty="0">
                <a:latin typeface="Grandview" panose="020B0502040204020203" pitchFamily="34" charset="0"/>
              </a:rPr>
              <a:t> van het spel van toe-eigening en onteigening dat overal elders in het levenloze universum bestaat, tot op het niveau van de kleinste elementaire deeltjes</a:t>
            </a:r>
          </a:p>
          <a:p>
            <a:endParaRPr lang="nl-NL" dirty="0"/>
          </a:p>
        </p:txBody>
      </p:sp>
      <p:pic>
        <p:nvPicPr>
          <p:cNvPr id="5" name="Afbeelding 4">
            <a:extLst>
              <a:ext uri="{FF2B5EF4-FFF2-40B4-BE49-F238E27FC236}">
                <a16:creationId xmlns:a16="http://schemas.microsoft.com/office/drawing/2014/main" id="{98229B9E-B9B5-A875-5806-CB2341B0D1DA}"/>
              </a:ext>
            </a:extLst>
          </p:cNvPr>
          <p:cNvPicPr>
            <a:picLocks noChangeAspect="1"/>
          </p:cNvPicPr>
          <p:nvPr/>
        </p:nvPicPr>
        <p:blipFill>
          <a:blip r:embed="rId2"/>
          <a:stretch>
            <a:fillRect/>
          </a:stretch>
        </p:blipFill>
        <p:spPr>
          <a:xfrm>
            <a:off x="-5713" y="0"/>
            <a:ext cx="985520" cy="1524000"/>
          </a:xfrm>
          <a:prstGeom prst="rect">
            <a:avLst/>
          </a:prstGeom>
        </p:spPr>
      </p:pic>
    </p:spTree>
    <p:extLst>
      <p:ext uri="{BB962C8B-B14F-4D97-AF65-F5344CB8AC3E}">
        <p14:creationId xmlns:p14="http://schemas.microsoft.com/office/powerpoint/2010/main" val="2942964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D434E0-C24A-FAB8-C9ED-DF5EF2C5E18D}"/>
              </a:ext>
            </a:extLst>
          </p:cNvPr>
          <p:cNvSpPr>
            <a:spLocks noGrp="1"/>
          </p:cNvSpPr>
          <p:nvPr>
            <p:ph type="title"/>
          </p:nvPr>
        </p:nvSpPr>
        <p:spPr>
          <a:solidFill>
            <a:schemeClr val="tx1"/>
          </a:solidFill>
        </p:spPr>
        <p:txBody>
          <a:bodyPr>
            <a:normAutofit fontScale="90000"/>
          </a:bodyPr>
          <a:lstStyle/>
          <a:p>
            <a:pPr algn="ctr"/>
            <a:r>
              <a:rPr lang="nl-NL" dirty="0">
                <a:latin typeface="Grandview" panose="020B0502040204020203" pitchFamily="34" charset="0"/>
              </a:rPr>
              <a:t>Mens: techno-mimetische toe-eigening</a:t>
            </a:r>
          </a:p>
        </p:txBody>
      </p:sp>
      <p:sp>
        <p:nvSpPr>
          <p:cNvPr id="3" name="Tijdelijke aanduiding voor inhoud 2">
            <a:extLst>
              <a:ext uri="{FF2B5EF4-FFF2-40B4-BE49-F238E27FC236}">
                <a16:creationId xmlns:a16="http://schemas.microsoft.com/office/drawing/2014/main" id="{E1611771-8178-A5FF-17E1-E7E1BB27F256}"/>
              </a:ext>
            </a:extLst>
          </p:cNvPr>
          <p:cNvSpPr>
            <a:spLocks noGrp="1"/>
          </p:cNvSpPr>
          <p:nvPr>
            <p:ph idx="1"/>
          </p:nvPr>
        </p:nvSpPr>
        <p:spPr/>
        <p:txBody>
          <a:bodyPr>
            <a:normAutofit fontScale="92500" lnSpcReduction="10000"/>
          </a:bodyPr>
          <a:lstStyle/>
          <a:p>
            <a:r>
              <a:rPr lang="nl-NL" dirty="0">
                <a:latin typeface="Grandview" panose="020B0502040204020203" pitchFamily="34" charset="0"/>
              </a:rPr>
              <a:t>De </a:t>
            </a:r>
            <a:r>
              <a:rPr lang="nl-NL" b="1" dirty="0">
                <a:latin typeface="Grandview" panose="020B0502040204020203" pitchFamily="34" charset="0"/>
              </a:rPr>
              <a:t>gebeurtenis </a:t>
            </a:r>
            <a:r>
              <a:rPr lang="nl-NL" dirty="0">
                <a:latin typeface="Grandview" panose="020B0502040204020203" pitchFamily="34" charset="0"/>
              </a:rPr>
              <a:t>van de mens [</a:t>
            </a:r>
            <a:r>
              <a:rPr lang="nl-NL" i="1" dirty="0">
                <a:latin typeface="Grandview" panose="020B0502040204020203" pitchFamily="34" charset="0"/>
              </a:rPr>
              <a:t>antropos</a:t>
            </a:r>
            <a:r>
              <a:rPr lang="nl-NL" dirty="0">
                <a:latin typeface="Grandview" panose="020B0502040204020203" pitchFamily="34" charset="0"/>
              </a:rPr>
              <a:t>] bestaat uit een </a:t>
            </a:r>
            <a:r>
              <a:rPr lang="nl-NL" b="1" dirty="0">
                <a:latin typeface="Grandview" panose="020B0502040204020203" pitchFamily="34" charset="0"/>
              </a:rPr>
              <a:t>wonderbaarlijke</a:t>
            </a:r>
            <a:r>
              <a:rPr lang="nl-NL" dirty="0">
                <a:latin typeface="Grandview" panose="020B0502040204020203" pitchFamily="34" charset="0"/>
              </a:rPr>
              <a:t> (lees: extreem onwaarschijnlijke) en in vele opzichten </a:t>
            </a:r>
            <a:r>
              <a:rPr lang="nl-NL" b="1" dirty="0">
                <a:latin typeface="Grandview" panose="020B0502040204020203" pitchFamily="34" charset="0"/>
              </a:rPr>
              <a:t>monsterlijke intensivering</a:t>
            </a:r>
            <a:r>
              <a:rPr lang="nl-NL" dirty="0">
                <a:latin typeface="Grandview" panose="020B0502040204020203" pitchFamily="34" charset="0"/>
              </a:rPr>
              <a:t> van het spel van toe-eigening-onteigening dat alles wat </a:t>
            </a:r>
            <a:r>
              <a:rPr lang="nl-NL" i="1" dirty="0">
                <a:latin typeface="Grandview" panose="020B0502040204020203" pitchFamily="34" charset="0"/>
              </a:rPr>
              <a:t>is</a:t>
            </a:r>
            <a:r>
              <a:rPr lang="nl-NL" dirty="0">
                <a:latin typeface="Grandview" panose="020B0502040204020203" pitchFamily="34" charset="0"/>
              </a:rPr>
              <a:t> definieert</a:t>
            </a:r>
          </a:p>
          <a:p>
            <a:endParaRPr lang="nl-NL" dirty="0">
              <a:latin typeface="Grandview" panose="020B0502040204020203" pitchFamily="34" charset="0"/>
            </a:endParaRPr>
          </a:p>
          <a:p>
            <a:r>
              <a:rPr lang="nl-NL" dirty="0">
                <a:latin typeface="Grandview" panose="020B0502040204020203" pitchFamily="34" charset="0"/>
              </a:rPr>
              <a:t>De essentie van de mens ligt in de </a:t>
            </a:r>
            <a:r>
              <a:rPr lang="nl-NL" b="1" dirty="0">
                <a:latin typeface="Grandview" panose="020B0502040204020203" pitchFamily="34" charset="0"/>
              </a:rPr>
              <a:t>techno-mimetische</a:t>
            </a:r>
            <a:r>
              <a:rPr lang="nl-NL" dirty="0">
                <a:latin typeface="Grandview" panose="020B0502040204020203" pitchFamily="34" charset="0"/>
              </a:rPr>
              <a:t> en dat wil zeggen </a:t>
            </a:r>
            <a:r>
              <a:rPr lang="nl-NL" b="1" dirty="0" err="1">
                <a:latin typeface="Grandview" panose="020B0502040204020203" pitchFamily="34" charset="0"/>
              </a:rPr>
              <a:t>archi</a:t>
            </a:r>
            <a:r>
              <a:rPr lang="nl-NL" b="1" dirty="0">
                <a:latin typeface="Grandview" panose="020B0502040204020203" pitchFamily="34" charset="0"/>
              </a:rPr>
              <a:t>-transgressieve</a:t>
            </a:r>
            <a:r>
              <a:rPr lang="nl-NL" dirty="0">
                <a:latin typeface="Grandview" panose="020B0502040204020203" pitchFamily="34" charset="0"/>
              </a:rPr>
              <a:t> hyper-toe-eigening</a:t>
            </a:r>
          </a:p>
          <a:p>
            <a:endParaRPr lang="nl-NL" dirty="0">
              <a:latin typeface="Grandview" panose="020B0502040204020203" pitchFamily="34" charset="0"/>
            </a:endParaRPr>
          </a:p>
          <a:p>
            <a:r>
              <a:rPr lang="nl-NL" dirty="0">
                <a:latin typeface="Grandview" panose="020B0502040204020203" pitchFamily="34" charset="0"/>
              </a:rPr>
              <a:t>De </a:t>
            </a:r>
            <a:r>
              <a:rPr lang="nl-NL" b="1" dirty="0">
                <a:latin typeface="Grandview" panose="020B0502040204020203" pitchFamily="34" charset="0"/>
              </a:rPr>
              <a:t>pleonectiek</a:t>
            </a:r>
            <a:r>
              <a:rPr lang="nl-NL" dirty="0">
                <a:latin typeface="Grandview" panose="020B0502040204020203" pitchFamily="34" charset="0"/>
              </a:rPr>
              <a:t> werpt niet alleen een geheel nieuw licht op wetenschappelijke en technologische feiten, op kunst en imitatie, op politiek en recht, op seksualiteit en liefde, maar onthult ook de </a:t>
            </a:r>
            <a:r>
              <a:rPr lang="nl-NL" b="1" dirty="0">
                <a:latin typeface="Grandview" panose="020B0502040204020203" pitchFamily="34" charset="0"/>
              </a:rPr>
              <a:t>onlosmakelijke verbondenheid </a:t>
            </a:r>
            <a:r>
              <a:rPr lang="nl-NL" dirty="0">
                <a:latin typeface="Grandview" panose="020B0502040204020203" pitchFamily="34" charset="0"/>
              </a:rPr>
              <a:t>die bestaat tussen </a:t>
            </a:r>
            <a:r>
              <a:rPr lang="nl-NL" b="1" dirty="0">
                <a:latin typeface="Grandview" panose="020B0502040204020203" pitchFamily="34" charset="0"/>
              </a:rPr>
              <a:t>alle centrale domeinen van menselijke activiteit</a:t>
            </a:r>
            <a:r>
              <a:rPr lang="nl-NL" dirty="0">
                <a:latin typeface="Grandview" panose="020B0502040204020203" pitchFamily="34" charset="0"/>
              </a:rPr>
              <a:t>, en de wijzen waarop ze voortdurend met elkaar communiceren</a:t>
            </a:r>
          </a:p>
          <a:p>
            <a:endParaRPr lang="nl-NL" dirty="0"/>
          </a:p>
        </p:txBody>
      </p:sp>
    </p:spTree>
    <p:extLst>
      <p:ext uri="{BB962C8B-B14F-4D97-AF65-F5344CB8AC3E}">
        <p14:creationId xmlns:p14="http://schemas.microsoft.com/office/powerpoint/2010/main" val="2742782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DB81E4-8D4D-A664-6C1B-7B73F258C77B}"/>
              </a:ext>
            </a:extLst>
          </p:cNvPr>
          <p:cNvSpPr>
            <a:spLocks noGrp="1"/>
          </p:cNvSpPr>
          <p:nvPr>
            <p:ph type="title"/>
          </p:nvPr>
        </p:nvSpPr>
        <p:spPr>
          <a:solidFill>
            <a:schemeClr val="tx1"/>
          </a:solidFill>
        </p:spPr>
        <p:txBody>
          <a:bodyPr>
            <a:normAutofit/>
          </a:bodyPr>
          <a:lstStyle/>
          <a:p>
            <a:pPr algn="ctr"/>
            <a:r>
              <a:rPr lang="nl-NL" dirty="0">
                <a:latin typeface="Grandview" panose="020B0502040204020203" pitchFamily="34" charset="0"/>
              </a:rPr>
              <a:t>Gradaties van toe-eigening</a:t>
            </a:r>
          </a:p>
        </p:txBody>
      </p:sp>
      <p:pic>
        <p:nvPicPr>
          <p:cNvPr id="7" name="Tijdelijke aanduiding voor inhoud 6" descr="Afbeelding met bloem&#10;&#10;Beschrijving automatisch gegenereerd met lage betrouwbaarheid">
            <a:extLst>
              <a:ext uri="{FF2B5EF4-FFF2-40B4-BE49-F238E27FC236}">
                <a16:creationId xmlns:a16="http://schemas.microsoft.com/office/drawing/2014/main" id="{865EA971-5052-36F2-91EE-272762717EEF}"/>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90982" y="5097486"/>
            <a:ext cx="1872208" cy="1450961"/>
          </a:xfrm>
        </p:spPr>
      </p:pic>
      <p:pic>
        <p:nvPicPr>
          <p:cNvPr id="9" name="Tijdelijke aanduiding voor inhoud 8" descr="Afbeelding met katachtige, zoogdier, tijger, Katachtigen&#10;&#10;Automatisch gegenereerde beschrijving">
            <a:extLst>
              <a:ext uri="{FF2B5EF4-FFF2-40B4-BE49-F238E27FC236}">
                <a16:creationId xmlns:a16="http://schemas.microsoft.com/office/drawing/2014/main" id="{AA376961-4014-F25C-D1CB-AC1F58D945D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067944" y="2658455"/>
            <a:ext cx="2409056" cy="2409056"/>
          </a:xfrm>
        </p:spPr>
      </p:pic>
      <p:pic>
        <p:nvPicPr>
          <p:cNvPr id="21" name="Afbeelding 20" descr="Afbeelding met sport, persoon, sumo, spier&#10;&#10;Automatisch gegenereerde beschrijving">
            <a:extLst>
              <a:ext uri="{FF2B5EF4-FFF2-40B4-BE49-F238E27FC236}">
                <a16:creationId xmlns:a16="http://schemas.microsoft.com/office/drawing/2014/main" id="{CF1808C0-B529-9C36-88A0-210E7DCE33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000" y="1458280"/>
            <a:ext cx="2121443" cy="2121443"/>
          </a:xfrm>
          <a:prstGeom prst="rect">
            <a:avLst/>
          </a:prstGeom>
        </p:spPr>
      </p:pic>
      <p:pic>
        <p:nvPicPr>
          <p:cNvPr id="29" name="Afbeelding 28" descr="Afbeelding met kamerplant, plant, bloempot, vaas&#10;&#10;Automatisch gegenereerde beschrijving">
            <a:extLst>
              <a:ext uri="{FF2B5EF4-FFF2-40B4-BE49-F238E27FC236}">
                <a16:creationId xmlns:a16="http://schemas.microsoft.com/office/drawing/2014/main" id="{550CCF07-8316-8947-9985-E8327A78F9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56902" y="3752588"/>
            <a:ext cx="2515098" cy="2515098"/>
          </a:xfrm>
          <a:prstGeom prst="rect">
            <a:avLst/>
          </a:prstGeom>
        </p:spPr>
      </p:pic>
      <p:sp>
        <p:nvSpPr>
          <p:cNvPr id="30" name="Tekstvak 29">
            <a:extLst>
              <a:ext uri="{FF2B5EF4-FFF2-40B4-BE49-F238E27FC236}">
                <a16:creationId xmlns:a16="http://schemas.microsoft.com/office/drawing/2014/main" id="{03466AD8-0BF5-9043-C838-88312D0FD9B2}"/>
              </a:ext>
            </a:extLst>
          </p:cNvPr>
          <p:cNvSpPr txBox="1"/>
          <p:nvPr/>
        </p:nvSpPr>
        <p:spPr>
          <a:xfrm>
            <a:off x="6477001" y="5097486"/>
            <a:ext cx="2244844" cy="954107"/>
          </a:xfrm>
          <a:prstGeom prst="rect">
            <a:avLst/>
          </a:prstGeom>
          <a:noFill/>
        </p:spPr>
        <p:txBody>
          <a:bodyPr wrap="square" rtlCol="0">
            <a:spAutoFit/>
          </a:bodyPr>
          <a:lstStyle/>
          <a:p>
            <a:pPr algn="ctr"/>
            <a:r>
              <a:rPr lang="nl-NL" sz="1600" dirty="0"/>
              <a:t>‘</a:t>
            </a:r>
            <a:r>
              <a:rPr lang="nl-NL" sz="1600" i="1" dirty="0">
                <a:latin typeface="Grandview" panose="020B0502040204020203" pitchFamily="34" charset="0"/>
              </a:rPr>
              <a:t>Leven, deze bombast van de materie</a:t>
            </a:r>
            <a:r>
              <a:rPr lang="nl-NL" sz="1600" dirty="0">
                <a:latin typeface="Grandview" panose="020B0502040204020203" pitchFamily="34" charset="0"/>
              </a:rPr>
              <a:t>’</a:t>
            </a:r>
          </a:p>
          <a:p>
            <a:pPr algn="ctr"/>
            <a:endParaRPr lang="nl-NL" sz="800" dirty="0">
              <a:latin typeface="Grandview" panose="020B0502040204020203" pitchFamily="34" charset="0"/>
            </a:endParaRPr>
          </a:p>
          <a:p>
            <a:pPr algn="ctr"/>
            <a:r>
              <a:rPr lang="nl-NL" sz="1600" dirty="0">
                <a:latin typeface="Grandview" panose="020B0502040204020203" pitchFamily="34" charset="0"/>
              </a:rPr>
              <a:t> </a:t>
            </a:r>
            <a:r>
              <a:rPr lang="nl-NL" sz="1200" dirty="0">
                <a:latin typeface="Grandview" panose="020B0502040204020203" pitchFamily="34" charset="0"/>
              </a:rPr>
              <a:t>Emil </a:t>
            </a:r>
            <a:r>
              <a:rPr lang="nl-NL" sz="1200" dirty="0" err="1">
                <a:latin typeface="Grandview" panose="020B0502040204020203" pitchFamily="34" charset="0"/>
              </a:rPr>
              <a:t>Cioran</a:t>
            </a:r>
            <a:endParaRPr lang="nl-NL" sz="1200" dirty="0">
              <a:latin typeface="Grandview" panose="020B0502040204020203" pitchFamily="34" charset="0"/>
            </a:endParaRPr>
          </a:p>
        </p:txBody>
      </p:sp>
      <p:sp>
        <p:nvSpPr>
          <p:cNvPr id="31" name="Tekstvak 30">
            <a:extLst>
              <a:ext uri="{FF2B5EF4-FFF2-40B4-BE49-F238E27FC236}">
                <a16:creationId xmlns:a16="http://schemas.microsoft.com/office/drawing/2014/main" id="{51E23932-DE17-D63F-D043-56394BF30F73}"/>
              </a:ext>
            </a:extLst>
          </p:cNvPr>
          <p:cNvSpPr txBox="1"/>
          <p:nvPr/>
        </p:nvSpPr>
        <p:spPr>
          <a:xfrm>
            <a:off x="431204" y="1628084"/>
            <a:ext cx="3348708" cy="1569660"/>
          </a:xfrm>
          <a:prstGeom prst="rect">
            <a:avLst/>
          </a:prstGeom>
          <a:noFill/>
        </p:spPr>
        <p:txBody>
          <a:bodyPr wrap="square" rtlCol="0">
            <a:spAutoFit/>
          </a:bodyPr>
          <a:lstStyle/>
          <a:p>
            <a:pPr algn="ctr"/>
            <a:r>
              <a:rPr lang="nl-NL" sz="1600" dirty="0">
                <a:latin typeface="Grandview" panose="020B0502040204020203" pitchFamily="34" charset="0"/>
              </a:rPr>
              <a:t>‘</a:t>
            </a:r>
            <a:r>
              <a:rPr lang="nl-NL" sz="1600" i="1" dirty="0">
                <a:latin typeface="Grandview" panose="020B0502040204020203" pitchFamily="34" charset="0"/>
              </a:rPr>
              <a:t>De gebeurtenis leven is ontologisch monsterlijk, maar de gebeurtenis techniek is nog veel monsterlijker. Elke gebeurtenis bestaat uit een </a:t>
            </a:r>
            <a:r>
              <a:rPr lang="nl-NL" sz="1600" b="1" i="1" dirty="0">
                <a:latin typeface="Grandview" panose="020B0502040204020203" pitchFamily="34" charset="0"/>
              </a:rPr>
              <a:t>steeds-monsterlijker worden van het zijn</a:t>
            </a:r>
            <a:r>
              <a:rPr lang="nl-NL" sz="1600" dirty="0">
                <a:latin typeface="Grandview" panose="020B0502040204020203" pitchFamily="34" charset="0"/>
              </a:rPr>
              <a:t>’</a:t>
            </a:r>
          </a:p>
        </p:txBody>
      </p:sp>
    </p:spTree>
    <p:extLst>
      <p:ext uri="{BB962C8B-B14F-4D97-AF65-F5344CB8AC3E}">
        <p14:creationId xmlns:p14="http://schemas.microsoft.com/office/powerpoint/2010/main" val="2756915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8FC893-15ED-562F-23DA-374C74E39E98}"/>
              </a:ext>
            </a:extLst>
          </p:cNvPr>
          <p:cNvSpPr>
            <a:spLocks noGrp="1"/>
          </p:cNvSpPr>
          <p:nvPr>
            <p:ph type="title"/>
          </p:nvPr>
        </p:nvSpPr>
        <p:spPr>
          <a:solidFill>
            <a:schemeClr val="tx1"/>
          </a:solidFill>
        </p:spPr>
        <p:txBody>
          <a:bodyPr>
            <a:normAutofit fontScale="90000"/>
          </a:bodyPr>
          <a:lstStyle/>
          <a:p>
            <a:pPr algn="ctr"/>
            <a:r>
              <a:rPr lang="nl-NL" dirty="0">
                <a:latin typeface="Grandview" panose="020B0502040204020203" pitchFamily="34" charset="0"/>
              </a:rPr>
              <a:t>Twee ‘wonderen’ (</a:t>
            </a:r>
            <a:r>
              <a:rPr lang="nl-NL" i="1" dirty="0" err="1">
                <a:latin typeface="Grandview" panose="020B0502040204020203" pitchFamily="34" charset="0"/>
              </a:rPr>
              <a:t>archi</a:t>
            </a:r>
            <a:r>
              <a:rPr lang="nl-NL" dirty="0">
                <a:latin typeface="Grandview" panose="020B0502040204020203" pitchFamily="34" charset="0"/>
              </a:rPr>
              <a:t>-gebeurtenissen)</a:t>
            </a:r>
          </a:p>
        </p:txBody>
      </p:sp>
      <p:sp>
        <p:nvSpPr>
          <p:cNvPr id="3" name="Tijdelijke aanduiding voor inhoud 2">
            <a:extLst>
              <a:ext uri="{FF2B5EF4-FFF2-40B4-BE49-F238E27FC236}">
                <a16:creationId xmlns:a16="http://schemas.microsoft.com/office/drawing/2014/main" id="{9DC5EF1C-2946-2986-8C61-8D520DE1EF60}"/>
              </a:ext>
            </a:extLst>
          </p:cNvPr>
          <p:cNvSpPr>
            <a:spLocks noGrp="1"/>
          </p:cNvSpPr>
          <p:nvPr>
            <p:ph sz="half" idx="1"/>
          </p:nvPr>
        </p:nvSpPr>
        <p:spPr>
          <a:xfrm>
            <a:off x="457200" y="1673352"/>
            <a:ext cx="3970784" cy="4996008"/>
          </a:xfrm>
        </p:spPr>
        <p:txBody>
          <a:bodyPr>
            <a:normAutofit fontScale="92500" lnSpcReduction="20000"/>
          </a:bodyPr>
          <a:lstStyle/>
          <a:p>
            <a:r>
              <a:rPr lang="nl-NL" dirty="0">
                <a:latin typeface="Grandview" panose="020B0502040204020203" pitchFamily="34" charset="0"/>
              </a:rPr>
              <a:t>1. Het </a:t>
            </a:r>
            <a:r>
              <a:rPr lang="nl-NL" dirty="0" err="1">
                <a:latin typeface="Grandview" panose="020B0502040204020203" pitchFamily="34" charset="0"/>
              </a:rPr>
              <a:t>onstaan</a:t>
            </a:r>
            <a:r>
              <a:rPr lang="nl-NL" dirty="0">
                <a:latin typeface="Grandview" panose="020B0502040204020203" pitchFamily="34" charset="0"/>
              </a:rPr>
              <a:t> van het </a:t>
            </a:r>
            <a:r>
              <a:rPr lang="nl-NL" b="1" dirty="0">
                <a:latin typeface="Grandview" panose="020B0502040204020203" pitchFamily="34" charset="0"/>
              </a:rPr>
              <a:t>leven</a:t>
            </a:r>
          </a:p>
          <a:p>
            <a:endParaRPr lang="nl-NL" dirty="0"/>
          </a:p>
          <a:p>
            <a:endParaRPr lang="nl-NL" dirty="0"/>
          </a:p>
          <a:p>
            <a:endParaRPr lang="nl-NL" dirty="0"/>
          </a:p>
          <a:p>
            <a:endParaRPr lang="nl-NL" dirty="0"/>
          </a:p>
          <a:p>
            <a:endParaRPr lang="nl-NL" dirty="0"/>
          </a:p>
          <a:p>
            <a:endParaRPr lang="nl-NL" dirty="0"/>
          </a:p>
          <a:p>
            <a:endParaRPr lang="nl-NL" dirty="0"/>
          </a:p>
          <a:p>
            <a:endParaRPr lang="nl-NL" dirty="0">
              <a:latin typeface="Grandview" panose="020B0502040204020203" pitchFamily="34" charset="0"/>
            </a:endParaRPr>
          </a:p>
          <a:p>
            <a:endParaRPr lang="nl-NL" dirty="0">
              <a:latin typeface="Grandview" panose="020B0502040204020203" pitchFamily="34" charset="0"/>
            </a:endParaRPr>
          </a:p>
          <a:p>
            <a:r>
              <a:rPr lang="nl-NL" dirty="0">
                <a:latin typeface="Grandview" panose="020B0502040204020203" pitchFamily="34" charset="0"/>
              </a:rPr>
              <a:t>…en de </a:t>
            </a:r>
            <a:r>
              <a:rPr lang="nl-NL" b="1" dirty="0" err="1">
                <a:latin typeface="Grandview" panose="020B0502040204020203" pitchFamily="34" charset="0"/>
              </a:rPr>
              <a:t>animaliteit</a:t>
            </a:r>
            <a:endParaRPr lang="nl-NL" b="1" dirty="0">
              <a:latin typeface="Grandview" panose="020B0502040204020203" pitchFamily="34" charset="0"/>
            </a:endParaRPr>
          </a:p>
        </p:txBody>
      </p:sp>
      <p:sp>
        <p:nvSpPr>
          <p:cNvPr id="4" name="Tijdelijke aanduiding voor inhoud 3">
            <a:extLst>
              <a:ext uri="{FF2B5EF4-FFF2-40B4-BE49-F238E27FC236}">
                <a16:creationId xmlns:a16="http://schemas.microsoft.com/office/drawing/2014/main" id="{A622CEEF-823D-F7FD-E682-1571590AAE63}"/>
              </a:ext>
            </a:extLst>
          </p:cNvPr>
          <p:cNvSpPr>
            <a:spLocks noGrp="1"/>
          </p:cNvSpPr>
          <p:nvPr>
            <p:ph sz="half" idx="2"/>
          </p:nvPr>
        </p:nvSpPr>
        <p:spPr>
          <a:xfrm>
            <a:off x="4716016" y="1673352"/>
            <a:ext cx="3970784" cy="4924000"/>
          </a:xfrm>
        </p:spPr>
        <p:txBody>
          <a:bodyPr>
            <a:normAutofit fontScale="92500" lnSpcReduction="20000"/>
          </a:bodyPr>
          <a:lstStyle/>
          <a:p>
            <a:r>
              <a:rPr lang="nl-NL" dirty="0">
                <a:latin typeface="Grandview" panose="020B0502040204020203" pitchFamily="34" charset="0"/>
              </a:rPr>
              <a:t>2. Het </a:t>
            </a:r>
            <a:r>
              <a:rPr lang="nl-NL" dirty="0" err="1">
                <a:latin typeface="Grandview" panose="020B0502040204020203" pitchFamily="34" charset="0"/>
              </a:rPr>
              <a:t>onstaan</a:t>
            </a:r>
            <a:r>
              <a:rPr lang="nl-NL" dirty="0">
                <a:latin typeface="Grandview" panose="020B0502040204020203" pitchFamily="34" charset="0"/>
              </a:rPr>
              <a:t> van het </a:t>
            </a:r>
            <a:r>
              <a:rPr lang="nl-NL" b="1" dirty="0" err="1">
                <a:latin typeface="Grandview" panose="020B0502040204020203" pitchFamily="34" charset="0"/>
              </a:rPr>
              <a:t>zelf</a:t>
            </a:r>
            <a:r>
              <a:rPr lang="nl-NL" dirty="0" err="1">
                <a:latin typeface="Grandview" panose="020B0502040204020203" pitchFamily="34" charset="0"/>
              </a:rPr>
              <a:t>-bewustzijn</a:t>
            </a:r>
            <a:endParaRPr lang="nl-NL" dirty="0">
              <a:latin typeface="Grandview" panose="020B0502040204020203" pitchFamily="34" charset="0"/>
            </a:endParaRPr>
          </a:p>
          <a:p>
            <a:endParaRPr lang="nl-NL" b="1" dirty="0">
              <a:latin typeface="Grandview" panose="020B0502040204020203" pitchFamily="34" charset="0"/>
            </a:endParaRPr>
          </a:p>
          <a:p>
            <a:endParaRPr lang="nl-NL" dirty="0"/>
          </a:p>
          <a:p>
            <a:endParaRPr lang="nl-NL" dirty="0"/>
          </a:p>
          <a:p>
            <a:endParaRPr lang="nl-NL" dirty="0"/>
          </a:p>
          <a:p>
            <a:endParaRPr lang="nl-NL" dirty="0"/>
          </a:p>
          <a:p>
            <a:endParaRPr lang="nl-NL" dirty="0"/>
          </a:p>
          <a:p>
            <a:endParaRPr lang="nl-NL" dirty="0"/>
          </a:p>
          <a:p>
            <a:endParaRPr lang="nl-NL" dirty="0"/>
          </a:p>
          <a:p>
            <a:endParaRPr lang="nl-NL" dirty="0"/>
          </a:p>
          <a:p>
            <a:r>
              <a:rPr lang="nl-NL" dirty="0"/>
              <a:t>…</a:t>
            </a:r>
            <a:r>
              <a:rPr lang="nl-NL" dirty="0">
                <a:latin typeface="Grandview" panose="020B0502040204020203" pitchFamily="34" charset="0"/>
              </a:rPr>
              <a:t>en de </a:t>
            </a:r>
            <a:r>
              <a:rPr lang="nl-NL" b="1" dirty="0">
                <a:latin typeface="Grandview" panose="020B0502040204020203" pitchFamily="34" charset="0"/>
              </a:rPr>
              <a:t>techniek</a:t>
            </a:r>
          </a:p>
        </p:txBody>
      </p:sp>
      <p:pic>
        <p:nvPicPr>
          <p:cNvPr id="6" name="Afbeelding 5" descr="Afbeelding met tekst, rif, boek, poster&#10;&#10;Automatisch gegenereerde beschrijving">
            <a:extLst>
              <a:ext uri="{FF2B5EF4-FFF2-40B4-BE49-F238E27FC236}">
                <a16:creationId xmlns:a16="http://schemas.microsoft.com/office/drawing/2014/main" id="{07BD63D5-C21E-9A60-1603-D27B70AF21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111" y="2514954"/>
            <a:ext cx="2253257" cy="3240796"/>
          </a:xfrm>
          <a:prstGeom prst="rect">
            <a:avLst/>
          </a:prstGeom>
        </p:spPr>
      </p:pic>
      <p:pic>
        <p:nvPicPr>
          <p:cNvPr id="8" name="Afbeelding 7" descr="Afbeelding met tekst, boek, kaart, Lettertype&#10;&#10;Automatisch gegenereerde beschrijving">
            <a:extLst>
              <a:ext uri="{FF2B5EF4-FFF2-40B4-BE49-F238E27FC236}">
                <a16:creationId xmlns:a16="http://schemas.microsoft.com/office/drawing/2014/main" id="{14034E69-71E9-8B17-B09D-4C842DCB7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257" y="2514954"/>
            <a:ext cx="2246302" cy="3240796"/>
          </a:xfrm>
          <a:prstGeom prst="rect">
            <a:avLst/>
          </a:prstGeom>
        </p:spPr>
      </p:pic>
    </p:spTree>
    <p:extLst>
      <p:ext uri="{BB962C8B-B14F-4D97-AF65-F5344CB8AC3E}">
        <p14:creationId xmlns:p14="http://schemas.microsoft.com/office/powerpoint/2010/main" val="1795705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25BEFA-2AF0-3CD6-8061-C6D16526D02B}"/>
              </a:ext>
            </a:extLst>
          </p:cNvPr>
          <p:cNvSpPr>
            <a:spLocks noGrp="1"/>
          </p:cNvSpPr>
          <p:nvPr>
            <p:ph type="title"/>
          </p:nvPr>
        </p:nvSpPr>
        <p:spPr>
          <a:solidFill>
            <a:schemeClr val="tx1"/>
          </a:solidFill>
        </p:spPr>
        <p:txBody>
          <a:bodyPr>
            <a:normAutofit/>
          </a:bodyPr>
          <a:lstStyle/>
          <a:p>
            <a:pPr algn="ctr"/>
            <a:r>
              <a:rPr lang="nl-NL" sz="3200" dirty="0">
                <a:latin typeface="Grandview" panose="020B0502040204020203" pitchFamily="34" charset="0"/>
              </a:rPr>
              <a:t>Wat is de mens? Sophocles, Antigone</a:t>
            </a:r>
          </a:p>
        </p:txBody>
      </p:sp>
      <p:sp>
        <p:nvSpPr>
          <p:cNvPr id="5" name="Tijdelijke aanduiding voor inhoud 4">
            <a:extLst>
              <a:ext uri="{FF2B5EF4-FFF2-40B4-BE49-F238E27FC236}">
                <a16:creationId xmlns:a16="http://schemas.microsoft.com/office/drawing/2014/main" id="{90244C27-EA6B-6E99-48BA-5ADFD22C376D}"/>
              </a:ext>
            </a:extLst>
          </p:cNvPr>
          <p:cNvSpPr>
            <a:spLocks noGrp="1"/>
          </p:cNvSpPr>
          <p:nvPr>
            <p:ph sz="half" idx="1"/>
          </p:nvPr>
        </p:nvSpPr>
        <p:spPr/>
        <p:txBody>
          <a:bodyPr>
            <a:normAutofit fontScale="55000" lnSpcReduction="20000"/>
          </a:bodyPr>
          <a:lstStyle/>
          <a:p>
            <a:pPr>
              <a:buNone/>
            </a:pPr>
            <a:endParaRPr lang="nl-NL" b="1" dirty="0"/>
          </a:p>
          <a:p>
            <a:pPr>
              <a:buNone/>
            </a:pPr>
            <a:r>
              <a:rPr lang="nl-NL" b="1" dirty="0"/>
              <a:t>Veel is ontzagwekkend  /monsterlijk [</a:t>
            </a:r>
            <a:r>
              <a:rPr lang="nl-NL" b="1" i="1" dirty="0" err="1">
                <a:solidFill>
                  <a:schemeClr val="tx2"/>
                </a:solidFill>
              </a:rPr>
              <a:t>deinon</a:t>
            </a:r>
            <a:r>
              <a:rPr lang="nl-NL" b="1" dirty="0"/>
              <a:t>], maar niets is ontzagwekkender / monsterlijker [</a:t>
            </a:r>
            <a:r>
              <a:rPr lang="nl-NL" b="1" i="1" dirty="0" err="1">
                <a:solidFill>
                  <a:schemeClr val="tx2"/>
                </a:solidFill>
              </a:rPr>
              <a:t>deinotaton</a:t>
            </a:r>
            <a:r>
              <a:rPr lang="nl-NL" b="1" dirty="0"/>
              <a:t>] dan de mens</a:t>
            </a:r>
            <a:endParaRPr lang="nl-NL" dirty="0"/>
          </a:p>
          <a:p>
            <a:pPr>
              <a:buNone/>
            </a:pPr>
            <a:r>
              <a:rPr lang="nl-NL" dirty="0"/>
              <a:t>Hij vaart ook over de grijze zee,</a:t>
            </a:r>
            <a:br>
              <a:rPr lang="nl-NL" dirty="0"/>
            </a:br>
            <a:r>
              <a:rPr lang="nl-NL" dirty="0"/>
              <a:t>door de winterstormen heen,</a:t>
            </a:r>
            <a:br>
              <a:rPr lang="nl-NL" dirty="0"/>
            </a:br>
            <a:r>
              <a:rPr lang="nl-NL" dirty="0"/>
              <a:t>wanneer de zuidenwind woedt,</a:t>
            </a:r>
            <a:br>
              <a:rPr lang="nl-NL" dirty="0"/>
            </a:br>
            <a:r>
              <a:rPr lang="nl-NL" dirty="0"/>
              <a:t>en hij baant zich een weg onder</a:t>
            </a:r>
            <a:br>
              <a:rPr lang="nl-NL" dirty="0"/>
            </a:br>
            <a:r>
              <a:rPr lang="nl-NL" dirty="0"/>
              <a:t>de hoog oprijzende golven door.</a:t>
            </a:r>
          </a:p>
          <a:p>
            <a:pPr>
              <a:buNone/>
            </a:pPr>
            <a:r>
              <a:rPr lang="nl-NL" dirty="0"/>
              <a:t>En de hoogste van alle goden,</a:t>
            </a:r>
            <a:br>
              <a:rPr lang="nl-NL" dirty="0"/>
            </a:br>
            <a:r>
              <a:rPr lang="nl-NL" dirty="0"/>
              <a:t>de aarde, onvermoeibaar en onvergankelijk,</a:t>
            </a:r>
            <a:br>
              <a:rPr lang="nl-NL" dirty="0"/>
            </a:br>
            <a:r>
              <a:rPr lang="nl-NL" dirty="0"/>
              <a:t>put hij uit, jaar na jaar,</a:t>
            </a:r>
            <a:br>
              <a:rPr lang="nl-NL" dirty="0"/>
            </a:br>
            <a:r>
              <a:rPr lang="nl-NL" dirty="0"/>
              <a:t>terwijl hij haar omploegt</a:t>
            </a:r>
            <a:br>
              <a:rPr lang="nl-NL" dirty="0"/>
            </a:br>
            <a:r>
              <a:rPr lang="nl-NL" dirty="0"/>
              <a:t>met de ploeg die heen en weer gaat,</a:t>
            </a:r>
            <a:br>
              <a:rPr lang="nl-NL" dirty="0"/>
            </a:br>
            <a:r>
              <a:rPr lang="nl-NL" dirty="0"/>
              <a:t>voortgetrokken door paarden.</a:t>
            </a:r>
          </a:p>
          <a:p>
            <a:pPr>
              <a:buNone/>
            </a:pPr>
            <a:r>
              <a:rPr lang="nl-NL" dirty="0"/>
              <a:t>En de zwermen vogels,</a:t>
            </a:r>
            <a:br>
              <a:rPr lang="nl-NL" dirty="0"/>
            </a:br>
            <a:r>
              <a:rPr lang="nl-NL" dirty="0"/>
              <a:t>lichtvoetige dieren,</a:t>
            </a:r>
            <a:br>
              <a:rPr lang="nl-NL" dirty="0"/>
            </a:br>
            <a:r>
              <a:rPr lang="nl-NL" dirty="0"/>
              <a:t>en het wilde gedierte</a:t>
            </a:r>
            <a:br>
              <a:rPr lang="nl-NL" dirty="0"/>
            </a:br>
            <a:r>
              <a:rPr lang="nl-NL" dirty="0"/>
              <a:t>vangt hij in zijn netten;</a:t>
            </a:r>
            <a:br>
              <a:rPr lang="nl-NL" dirty="0"/>
            </a:br>
            <a:r>
              <a:rPr lang="nl-NL" dirty="0"/>
              <a:t>ook de dieren van de zee</a:t>
            </a:r>
            <a:br>
              <a:rPr lang="nl-NL" dirty="0"/>
            </a:br>
            <a:r>
              <a:rPr lang="nl-NL" dirty="0"/>
              <a:t>vangt hij in zijn geweven netten,</a:t>
            </a:r>
            <a:br>
              <a:rPr lang="nl-NL" dirty="0"/>
            </a:br>
            <a:r>
              <a:rPr lang="nl-NL" dirty="0"/>
              <a:t>de kundige mens</a:t>
            </a:r>
          </a:p>
          <a:p>
            <a:endParaRPr lang="nl-NL" dirty="0"/>
          </a:p>
        </p:txBody>
      </p:sp>
      <p:sp>
        <p:nvSpPr>
          <p:cNvPr id="6" name="Tijdelijke aanduiding voor inhoud 5">
            <a:extLst>
              <a:ext uri="{FF2B5EF4-FFF2-40B4-BE49-F238E27FC236}">
                <a16:creationId xmlns:a16="http://schemas.microsoft.com/office/drawing/2014/main" id="{2D644C5D-3687-0523-3D87-DA33E298B8BA}"/>
              </a:ext>
            </a:extLst>
          </p:cNvPr>
          <p:cNvSpPr>
            <a:spLocks noGrp="1"/>
          </p:cNvSpPr>
          <p:nvPr>
            <p:ph sz="half" idx="2"/>
          </p:nvPr>
        </p:nvSpPr>
        <p:spPr/>
        <p:txBody>
          <a:bodyPr>
            <a:normAutofit fontScale="55000" lnSpcReduction="20000"/>
          </a:bodyPr>
          <a:lstStyle/>
          <a:p>
            <a:pPr>
              <a:buNone/>
            </a:pPr>
            <a:endParaRPr lang="nl-NL" dirty="0"/>
          </a:p>
          <a:p>
            <a:pPr>
              <a:buNone/>
            </a:pPr>
            <a:r>
              <a:rPr lang="nl-NL" dirty="0"/>
              <a:t>Met zijn listige </a:t>
            </a:r>
            <a:r>
              <a:rPr lang="nl-NL" b="1" dirty="0">
                <a:solidFill>
                  <a:schemeClr val="tx2"/>
                </a:solidFill>
              </a:rPr>
              <a:t>vindingrijkheid</a:t>
            </a:r>
            <a:r>
              <a:rPr lang="nl-NL" dirty="0"/>
              <a:t> [</a:t>
            </a:r>
            <a:r>
              <a:rPr lang="nl-NL" b="1" i="1" dirty="0" err="1">
                <a:solidFill>
                  <a:schemeClr val="tx2"/>
                </a:solidFill>
              </a:rPr>
              <a:t>mechanoé</a:t>
            </a:r>
            <a:r>
              <a:rPr lang="nl-NL" dirty="0"/>
              <a:t>]</a:t>
            </a:r>
            <a:br>
              <a:rPr lang="nl-NL" dirty="0"/>
            </a:br>
            <a:r>
              <a:rPr lang="nl-NL" dirty="0"/>
              <a:t>beheerst hij ook het wilde dier</a:t>
            </a:r>
            <a:br>
              <a:rPr lang="nl-NL" dirty="0"/>
            </a:br>
            <a:r>
              <a:rPr lang="nl-NL" dirty="0"/>
              <a:t>dat in de bergen rondzwerft;</a:t>
            </a:r>
            <a:br>
              <a:rPr lang="nl-NL" dirty="0"/>
            </a:br>
            <a:r>
              <a:rPr lang="nl-NL" dirty="0"/>
              <a:t>het ruige paard brengt hij onder het juk,</a:t>
            </a:r>
            <a:br>
              <a:rPr lang="nl-NL" dirty="0"/>
            </a:br>
            <a:r>
              <a:rPr lang="nl-NL" dirty="0"/>
              <a:t>evenals de onvermoeibare bergstier.</a:t>
            </a:r>
          </a:p>
          <a:p>
            <a:pPr>
              <a:buNone/>
            </a:pPr>
            <a:r>
              <a:rPr lang="nl-NL" dirty="0"/>
              <a:t>En hij heeft taal geleerd,</a:t>
            </a:r>
            <a:br>
              <a:rPr lang="nl-NL" dirty="0"/>
            </a:br>
            <a:r>
              <a:rPr lang="nl-NL" dirty="0"/>
              <a:t>en het denken dat snel is als de wind,</a:t>
            </a:r>
            <a:br>
              <a:rPr lang="nl-NL" dirty="0"/>
            </a:br>
            <a:r>
              <a:rPr lang="nl-NL" dirty="0"/>
              <a:t>en wetten die het samenleven regelen,</a:t>
            </a:r>
            <a:br>
              <a:rPr lang="nl-NL" dirty="0"/>
            </a:br>
            <a:r>
              <a:rPr lang="nl-NL" dirty="0"/>
              <a:t>en heeft zich tegen kou en regen</a:t>
            </a:r>
            <a:br>
              <a:rPr lang="nl-NL" dirty="0"/>
            </a:br>
            <a:r>
              <a:rPr lang="nl-NL" dirty="0"/>
              <a:t>een beschutting verschaft.</a:t>
            </a:r>
          </a:p>
          <a:p>
            <a:pPr>
              <a:buNone/>
            </a:pPr>
            <a:r>
              <a:rPr lang="nl-NL" b="1" dirty="0"/>
              <a:t>Veelzijdig is hij in zijn </a:t>
            </a:r>
            <a:r>
              <a:rPr lang="nl-NL" b="1" dirty="0">
                <a:solidFill>
                  <a:schemeClr val="tx2"/>
                </a:solidFill>
              </a:rPr>
              <a:t>middelen</a:t>
            </a:r>
            <a:r>
              <a:rPr lang="nl-NL" b="1" dirty="0"/>
              <a:t> [</a:t>
            </a:r>
            <a:r>
              <a:rPr lang="nl-NL" b="1" i="1" dirty="0" err="1">
                <a:solidFill>
                  <a:schemeClr val="tx2"/>
                </a:solidFill>
              </a:rPr>
              <a:t>technai</a:t>
            </a:r>
            <a:r>
              <a:rPr lang="nl-NL" b="1" dirty="0"/>
              <a:t>];</a:t>
            </a:r>
            <a:br>
              <a:rPr lang="nl-NL" b="1" dirty="0"/>
            </a:br>
            <a:r>
              <a:rPr lang="nl-NL" b="1" dirty="0"/>
              <a:t>zonder middelen is hij nergens.</a:t>
            </a:r>
            <a:endParaRPr lang="nl-NL" dirty="0"/>
          </a:p>
          <a:p>
            <a:pPr>
              <a:buNone/>
            </a:pPr>
            <a:r>
              <a:rPr lang="nl-NL" dirty="0"/>
              <a:t>Tegen de dood alleen</a:t>
            </a:r>
            <a:br>
              <a:rPr lang="nl-NL" dirty="0"/>
            </a:br>
            <a:r>
              <a:rPr lang="nl-NL" dirty="0"/>
              <a:t>heeft hij geen uitweg gevonden,</a:t>
            </a:r>
            <a:br>
              <a:rPr lang="nl-NL" dirty="0"/>
            </a:br>
            <a:r>
              <a:rPr lang="nl-NL" dirty="0"/>
              <a:t>hoewel hij voor ongeneeslijke ziekten</a:t>
            </a:r>
            <a:br>
              <a:rPr lang="nl-NL" dirty="0"/>
            </a:br>
            <a:r>
              <a:rPr lang="nl-NL" dirty="0"/>
              <a:t>vele middelen heeft bedacht.</a:t>
            </a:r>
          </a:p>
          <a:p>
            <a:pPr>
              <a:buNone/>
            </a:pPr>
            <a:r>
              <a:rPr lang="nl-NL" dirty="0"/>
              <a:t>Met zijn </a:t>
            </a:r>
            <a:r>
              <a:rPr lang="nl-NL" b="1" dirty="0"/>
              <a:t>vindingrijke vaardigheid</a:t>
            </a:r>
            <a:r>
              <a:rPr lang="nl-NL" dirty="0"/>
              <a:t>,</a:t>
            </a:r>
            <a:br>
              <a:rPr lang="nl-NL" dirty="0"/>
            </a:br>
            <a:r>
              <a:rPr lang="nl-NL" dirty="0"/>
              <a:t>die hij boven alle verwachtingen bezit,</a:t>
            </a:r>
            <a:br>
              <a:rPr lang="nl-NL" dirty="0"/>
            </a:br>
            <a:r>
              <a:rPr lang="nl-NL" dirty="0"/>
              <a:t>gaat hij soms naar het kwade,</a:t>
            </a:r>
            <a:br>
              <a:rPr lang="nl-NL" dirty="0"/>
            </a:br>
            <a:r>
              <a:rPr lang="nl-NL" dirty="0"/>
              <a:t>soms naar het goede</a:t>
            </a:r>
          </a:p>
        </p:txBody>
      </p:sp>
      <p:pic>
        <p:nvPicPr>
          <p:cNvPr id="8" name="Afbeelding 7">
            <a:extLst>
              <a:ext uri="{FF2B5EF4-FFF2-40B4-BE49-F238E27FC236}">
                <a16:creationId xmlns:a16="http://schemas.microsoft.com/office/drawing/2014/main" id="{954CBF6E-D72E-DF98-39AA-15B53256969E}"/>
              </a:ext>
            </a:extLst>
          </p:cNvPr>
          <p:cNvPicPr>
            <a:picLocks noChangeAspect="1"/>
          </p:cNvPicPr>
          <p:nvPr/>
        </p:nvPicPr>
        <p:blipFill>
          <a:blip r:embed="rId3"/>
          <a:stretch>
            <a:fillRect/>
          </a:stretch>
        </p:blipFill>
        <p:spPr>
          <a:xfrm>
            <a:off x="0" y="-20762"/>
            <a:ext cx="1262386" cy="1544762"/>
          </a:xfrm>
          <a:prstGeom prst="rect">
            <a:avLst/>
          </a:prstGeom>
        </p:spPr>
      </p:pic>
      <p:pic>
        <p:nvPicPr>
          <p:cNvPr id="10" name="Afbeelding 9">
            <a:extLst>
              <a:ext uri="{FF2B5EF4-FFF2-40B4-BE49-F238E27FC236}">
                <a16:creationId xmlns:a16="http://schemas.microsoft.com/office/drawing/2014/main" id="{227A5C65-7E71-2176-0CF0-A7A578DD919B}"/>
              </a:ext>
            </a:extLst>
          </p:cNvPr>
          <p:cNvPicPr>
            <a:picLocks noChangeAspect="1"/>
          </p:cNvPicPr>
          <p:nvPr/>
        </p:nvPicPr>
        <p:blipFill>
          <a:blip r:embed="rId4"/>
          <a:stretch>
            <a:fillRect/>
          </a:stretch>
        </p:blipFill>
        <p:spPr>
          <a:xfrm>
            <a:off x="8158469" y="-20762"/>
            <a:ext cx="985531" cy="1544762"/>
          </a:xfrm>
          <a:prstGeom prst="rect">
            <a:avLst/>
          </a:prstGeom>
        </p:spPr>
      </p:pic>
    </p:spTree>
    <p:extLst>
      <p:ext uri="{BB962C8B-B14F-4D97-AF65-F5344CB8AC3E}">
        <p14:creationId xmlns:p14="http://schemas.microsoft.com/office/powerpoint/2010/main" val="1677064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8C01-FF20-C51B-CC5A-0F873C016FC7}"/>
              </a:ext>
            </a:extLst>
          </p:cNvPr>
          <p:cNvSpPr>
            <a:spLocks noGrp="1"/>
          </p:cNvSpPr>
          <p:nvPr>
            <p:ph type="title"/>
          </p:nvPr>
        </p:nvSpPr>
        <p:spPr>
          <a:solidFill>
            <a:schemeClr val="tx1"/>
          </a:solidFill>
        </p:spPr>
        <p:txBody>
          <a:bodyPr/>
          <a:lstStyle/>
          <a:p>
            <a:pPr algn="ctr"/>
            <a:r>
              <a:rPr lang="en-US" dirty="0">
                <a:latin typeface="Grandview" panose="020B0502040204020203" pitchFamily="34" charset="0"/>
              </a:rPr>
              <a:t>Wie/wat is de </a:t>
            </a:r>
            <a:r>
              <a:rPr lang="en-US" i="1" dirty="0">
                <a:latin typeface="Grandview" panose="020B0502040204020203" pitchFamily="34" charset="0"/>
              </a:rPr>
              <a:t>anthropos</a:t>
            </a:r>
            <a:r>
              <a:rPr lang="en-US" dirty="0">
                <a:latin typeface="Grandview" panose="020B0502040204020203" pitchFamily="34" charset="0"/>
              </a:rPr>
              <a:t>?</a:t>
            </a:r>
            <a:endParaRPr lang="nl-NL" dirty="0">
              <a:latin typeface="Grandview" panose="020B0502040204020203" pitchFamily="34" charset="0"/>
            </a:endParaRPr>
          </a:p>
        </p:txBody>
      </p:sp>
      <p:sp>
        <p:nvSpPr>
          <p:cNvPr id="3" name="Content Placeholder 2">
            <a:extLst>
              <a:ext uri="{FF2B5EF4-FFF2-40B4-BE49-F238E27FC236}">
                <a16:creationId xmlns:a16="http://schemas.microsoft.com/office/drawing/2014/main" id="{A68FABC4-F8DB-ABBC-B682-2119536C211A}"/>
              </a:ext>
            </a:extLst>
          </p:cNvPr>
          <p:cNvSpPr>
            <a:spLocks noGrp="1"/>
          </p:cNvSpPr>
          <p:nvPr>
            <p:ph idx="1"/>
          </p:nvPr>
        </p:nvSpPr>
        <p:spPr/>
        <p:txBody>
          <a:bodyPr>
            <a:normAutofit/>
          </a:bodyPr>
          <a:lstStyle/>
          <a:p>
            <a:endParaRPr lang="en-US" b="1" u="sng" dirty="0">
              <a:latin typeface="Grandview" panose="020B0502040204020203" pitchFamily="34" charset="0"/>
            </a:endParaRPr>
          </a:p>
          <a:p>
            <a:r>
              <a:rPr lang="en-US" b="1" u="sng" dirty="0">
                <a:latin typeface="Grandview" panose="020B0502040204020203" pitchFamily="34" charset="0"/>
              </a:rPr>
              <a:t>Sophocles</a:t>
            </a:r>
            <a:r>
              <a:rPr lang="en-US" dirty="0">
                <a:latin typeface="Grandview" panose="020B0502040204020203" pitchFamily="34" charset="0"/>
              </a:rPr>
              <a:t>: </a:t>
            </a:r>
            <a:r>
              <a:rPr lang="en-US" i="1" dirty="0">
                <a:latin typeface="Grandview" panose="020B0502040204020203" pitchFamily="34" charset="0"/>
              </a:rPr>
              <a:t>to </a:t>
            </a:r>
            <a:r>
              <a:rPr lang="en-US" i="1" dirty="0" err="1">
                <a:latin typeface="Grandview" panose="020B0502040204020203" pitchFamily="34" charset="0"/>
              </a:rPr>
              <a:t>deinotaton</a:t>
            </a:r>
            <a:r>
              <a:rPr lang="en-US" dirty="0">
                <a:latin typeface="Grandview" panose="020B0502040204020203" pitchFamily="34" charset="0"/>
              </a:rPr>
              <a:t>, ‘het </a:t>
            </a:r>
            <a:r>
              <a:rPr lang="en-US" dirty="0" err="1">
                <a:latin typeface="Grandview" panose="020B0502040204020203" pitchFamily="34" charset="0"/>
              </a:rPr>
              <a:t>meest</a:t>
            </a:r>
            <a:r>
              <a:rPr lang="en-US" dirty="0">
                <a:latin typeface="Grandview" panose="020B0502040204020203" pitchFamily="34" charset="0"/>
              </a:rPr>
              <a:t> </a:t>
            </a:r>
            <a:r>
              <a:rPr lang="en-US" i="1" dirty="0" err="1">
                <a:latin typeface="Grandview" panose="020B0502040204020203" pitchFamily="34" charset="0"/>
              </a:rPr>
              <a:t>monsterlijke</a:t>
            </a:r>
            <a:r>
              <a:rPr lang="en-US" dirty="0">
                <a:latin typeface="Grandview" panose="020B0502040204020203" pitchFamily="34" charset="0"/>
              </a:rPr>
              <a:t>’</a:t>
            </a:r>
          </a:p>
          <a:p>
            <a:pPr lvl="1"/>
            <a:endParaRPr lang="nl-NL" b="1" dirty="0">
              <a:latin typeface="Grandview" panose="020B0502040204020203" pitchFamily="34" charset="0"/>
            </a:endParaRPr>
          </a:p>
          <a:p>
            <a:pPr lvl="1"/>
            <a:r>
              <a:rPr lang="nl-NL" b="1" dirty="0" err="1">
                <a:latin typeface="Grandview" panose="020B0502040204020203" pitchFamily="34" charset="0"/>
              </a:rPr>
              <a:t>Meta-fysisch</a:t>
            </a:r>
            <a:r>
              <a:rPr lang="nl-NL" dirty="0">
                <a:latin typeface="Grandview" panose="020B0502040204020203" pitchFamily="34" charset="0"/>
              </a:rPr>
              <a:t>:</a:t>
            </a:r>
            <a:r>
              <a:rPr lang="nl-NL" b="1" dirty="0">
                <a:latin typeface="Grandview" panose="020B0502040204020203" pitchFamily="34" charset="0"/>
              </a:rPr>
              <a:t> </a:t>
            </a:r>
            <a:r>
              <a:rPr lang="nl-NL" dirty="0">
                <a:latin typeface="Grandview" panose="020B0502040204020203" pitchFamily="34" charset="0"/>
              </a:rPr>
              <a:t>stijgt</a:t>
            </a:r>
            <a:r>
              <a:rPr lang="nl-NL" b="1" dirty="0">
                <a:latin typeface="Grandview" panose="020B0502040204020203" pitchFamily="34" charset="0"/>
              </a:rPr>
              <a:t> </a:t>
            </a:r>
            <a:r>
              <a:rPr lang="nl-NL" dirty="0">
                <a:latin typeface="Grandview" panose="020B0502040204020203" pitchFamily="34" charset="0"/>
              </a:rPr>
              <a:t>‘</a:t>
            </a:r>
            <a:r>
              <a:rPr lang="nl-NL" i="1" dirty="0">
                <a:latin typeface="Grandview" panose="020B0502040204020203" pitchFamily="34" charset="0"/>
              </a:rPr>
              <a:t>boven</a:t>
            </a:r>
            <a:r>
              <a:rPr lang="nl-NL" dirty="0">
                <a:latin typeface="Grandview" panose="020B0502040204020203" pitchFamily="34" charset="0"/>
              </a:rPr>
              <a:t>’ de </a:t>
            </a:r>
            <a:r>
              <a:rPr lang="nl-NL" i="1" dirty="0">
                <a:latin typeface="Grandview" panose="020B0502040204020203" pitchFamily="34" charset="0"/>
              </a:rPr>
              <a:t>physis</a:t>
            </a:r>
            <a:r>
              <a:rPr lang="nl-NL" dirty="0">
                <a:latin typeface="Grandview" panose="020B0502040204020203" pitchFamily="34" charset="0"/>
              </a:rPr>
              <a:t> (= natuur) uit</a:t>
            </a:r>
          </a:p>
          <a:p>
            <a:pPr lvl="1"/>
            <a:endParaRPr lang="nl-NL" b="1" dirty="0">
              <a:latin typeface="Grandview" panose="020B0502040204020203" pitchFamily="34" charset="0"/>
            </a:endParaRPr>
          </a:p>
          <a:p>
            <a:pPr lvl="1"/>
            <a:r>
              <a:rPr lang="nl-NL" b="1" dirty="0" err="1">
                <a:latin typeface="Grandview" panose="020B0502040204020203" pitchFamily="34" charset="0"/>
              </a:rPr>
              <a:t>Transcend-entaal</a:t>
            </a:r>
            <a:r>
              <a:rPr lang="nl-NL" dirty="0">
                <a:latin typeface="Grandview" panose="020B0502040204020203" pitchFamily="34" charset="0"/>
              </a:rPr>
              <a:t>: </a:t>
            </a:r>
            <a:r>
              <a:rPr lang="nl-NL" i="1" dirty="0">
                <a:latin typeface="Grandview" panose="020B0502040204020203" pitchFamily="34" charset="0"/>
              </a:rPr>
              <a:t>transcendeert</a:t>
            </a:r>
            <a:r>
              <a:rPr lang="nl-NL" dirty="0">
                <a:latin typeface="Grandview" panose="020B0502040204020203" pitchFamily="34" charset="0"/>
              </a:rPr>
              <a:t> het zijnde (naar het zijn toe)</a:t>
            </a:r>
          </a:p>
          <a:p>
            <a:pPr lvl="1"/>
            <a:endParaRPr lang="nl-NL" dirty="0">
              <a:latin typeface="Grandview" panose="020B0502040204020203" pitchFamily="34" charset="0"/>
            </a:endParaRPr>
          </a:p>
          <a:p>
            <a:pPr lvl="1"/>
            <a:r>
              <a:rPr lang="nl-NL" b="1" dirty="0" err="1">
                <a:latin typeface="Grandview" panose="020B0502040204020203" pitchFamily="34" charset="0"/>
              </a:rPr>
              <a:t>Exi-stent</a:t>
            </a:r>
            <a:r>
              <a:rPr lang="nl-NL" dirty="0">
                <a:latin typeface="Grandview" panose="020B0502040204020203" pitchFamily="34" charset="0"/>
              </a:rPr>
              <a:t>: staat </a:t>
            </a:r>
            <a:r>
              <a:rPr lang="nl-NL" i="1" dirty="0">
                <a:latin typeface="Grandview" panose="020B0502040204020203" pitchFamily="34" charset="0"/>
              </a:rPr>
              <a:t>uit</a:t>
            </a:r>
            <a:r>
              <a:rPr lang="nl-NL" dirty="0">
                <a:latin typeface="Grandview" panose="020B0502040204020203" pitchFamily="34" charset="0"/>
              </a:rPr>
              <a:t> in de openheid van de zijnden (</a:t>
            </a:r>
            <a:r>
              <a:rPr lang="nl-NL" i="1" dirty="0">
                <a:latin typeface="Grandview" panose="020B0502040204020203" pitchFamily="34" charset="0"/>
              </a:rPr>
              <a:t>Lichtung</a:t>
            </a:r>
            <a:r>
              <a:rPr lang="nl-NL" dirty="0">
                <a:latin typeface="Grandview" panose="020B0502040204020203" pitchFamily="34" charset="0"/>
              </a:rPr>
              <a:t>)</a:t>
            </a:r>
          </a:p>
          <a:p>
            <a:pPr lvl="1"/>
            <a:endParaRPr lang="nl-NL" b="1" dirty="0">
              <a:latin typeface="Grandview" panose="020B0502040204020203" pitchFamily="34" charset="0"/>
            </a:endParaRPr>
          </a:p>
          <a:p>
            <a:pPr lvl="1"/>
            <a:r>
              <a:rPr lang="nl-NL" b="1" dirty="0">
                <a:latin typeface="Grandview" panose="020B0502040204020203" pitchFamily="34" charset="0"/>
              </a:rPr>
              <a:t>Onto-logisch</a:t>
            </a:r>
            <a:r>
              <a:rPr lang="nl-NL" dirty="0">
                <a:latin typeface="Grandview" panose="020B0502040204020203" pitchFamily="34" charset="0"/>
              </a:rPr>
              <a:t>: </a:t>
            </a:r>
            <a:r>
              <a:rPr lang="nl-NL" i="1" dirty="0">
                <a:latin typeface="Grandview" panose="020B0502040204020203" pitchFamily="34" charset="0"/>
              </a:rPr>
              <a:t>open </a:t>
            </a:r>
            <a:r>
              <a:rPr lang="nl-NL" dirty="0">
                <a:latin typeface="Grandview" panose="020B0502040204020203" pitchFamily="34" charset="0"/>
              </a:rPr>
              <a:t>voor het </a:t>
            </a:r>
            <a:r>
              <a:rPr lang="nl-NL" i="1" dirty="0">
                <a:latin typeface="Grandview" panose="020B0502040204020203" pitchFamily="34" charset="0"/>
              </a:rPr>
              <a:t>zijn</a:t>
            </a:r>
            <a:r>
              <a:rPr lang="nl-NL" dirty="0">
                <a:latin typeface="Grandview" panose="020B0502040204020203" pitchFamily="34" charset="0"/>
              </a:rPr>
              <a:t> v/d zijnden (zijnsverstaan)</a:t>
            </a:r>
          </a:p>
          <a:p>
            <a:pPr lvl="1"/>
            <a:endParaRPr lang="nl-NL" b="1" dirty="0">
              <a:latin typeface="Grandview" panose="020B0502040204020203" pitchFamily="34" charset="0"/>
            </a:endParaRPr>
          </a:p>
          <a:p>
            <a:pPr lvl="1"/>
            <a:r>
              <a:rPr lang="nl-NL" b="1" dirty="0">
                <a:latin typeface="Grandview" panose="020B0502040204020203" pitchFamily="34" charset="0"/>
              </a:rPr>
              <a:t>Aletheia-Onto-logisch </a:t>
            </a:r>
            <a:r>
              <a:rPr lang="nl-NL" dirty="0">
                <a:latin typeface="Grandview" panose="020B0502040204020203" pitchFamily="34" charset="0"/>
              </a:rPr>
              <a:t>wezen: is open voor de </a:t>
            </a:r>
            <a:r>
              <a:rPr lang="nl-NL" i="1" dirty="0">
                <a:latin typeface="Grandview" panose="020B0502040204020203" pitchFamily="34" charset="0"/>
              </a:rPr>
              <a:t>waarheid</a:t>
            </a:r>
            <a:r>
              <a:rPr lang="nl-NL" dirty="0">
                <a:latin typeface="Grandview" panose="020B0502040204020203" pitchFamily="34" charset="0"/>
              </a:rPr>
              <a:t> [</a:t>
            </a:r>
            <a:r>
              <a:rPr lang="nl-NL" i="1" dirty="0">
                <a:latin typeface="Grandview" panose="020B0502040204020203" pitchFamily="34" charset="0"/>
              </a:rPr>
              <a:t>aletheia</a:t>
            </a:r>
            <a:r>
              <a:rPr lang="nl-NL" dirty="0">
                <a:latin typeface="Grandview" panose="020B0502040204020203" pitchFamily="34" charset="0"/>
              </a:rPr>
              <a:t>] van het </a:t>
            </a:r>
            <a:r>
              <a:rPr lang="nl-NL" i="1" dirty="0">
                <a:latin typeface="Grandview" panose="020B0502040204020203" pitchFamily="34" charset="0"/>
              </a:rPr>
              <a:t>zijn(de) </a:t>
            </a:r>
            <a:r>
              <a:rPr lang="nl-NL" dirty="0">
                <a:latin typeface="Grandview" panose="020B0502040204020203" pitchFamily="34" charset="0"/>
              </a:rPr>
              <a:t>[</a:t>
            </a:r>
            <a:r>
              <a:rPr lang="nl-NL" i="1" dirty="0" err="1">
                <a:latin typeface="Grandview" panose="020B0502040204020203" pitchFamily="34" charset="0"/>
              </a:rPr>
              <a:t>ontos</a:t>
            </a:r>
            <a:r>
              <a:rPr lang="nl-NL" dirty="0">
                <a:latin typeface="Grandview" panose="020B0502040204020203" pitchFamily="34" charset="0"/>
              </a:rPr>
              <a:t>]: als </a:t>
            </a:r>
            <a:r>
              <a:rPr lang="nl-NL" i="1" dirty="0">
                <a:latin typeface="Grandview" panose="020B0502040204020203" pitchFamily="34" charset="0"/>
              </a:rPr>
              <a:t>logos en techne</a:t>
            </a:r>
            <a:r>
              <a:rPr lang="nl-NL" dirty="0">
                <a:latin typeface="Grandview" panose="020B0502040204020203" pitchFamily="34" charset="0"/>
              </a:rPr>
              <a:t> (denken en techniek)</a:t>
            </a:r>
            <a:endParaRPr lang="nl-NL" i="1" dirty="0">
              <a:latin typeface="Grandview" panose="020B0502040204020203" pitchFamily="34" charset="0"/>
            </a:endParaRPr>
          </a:p>
          <a:p>
            <a:endParaRPr lang="nl-NL" dirty="0">
              <a:latin typeface="Grandview" panose="020B0502040204020203" pitchFamily="34" charset="0"/>
            </a:endParaRPr>
          </a:p>
          <a:p>
            <a:endParaRPr lang="nl-NL" b="1" u="sng" dirty="0">
              <a:latin typeface="Grandview" panose="020B0502040204020203" pitchFamily="34" charset="0"/>
            </a:endParaRPr>
          </a:p>
          <a:p>
            <a:endParaRPr lang="nl-NL" dirty="0"/>
          </a:p>
        </p:txBody>
      </p:sp>
      <p:pic>
        <p:nvPicPr>
          <p:cNvPr id="5" name="Afbeelding 4" descr="Afbeelding met persoon, Menselijk gezicht, kleding, portret&#10;&#10;Automatisch gegenereerde beschrijving">
            <a:extLst>
              <a:ext uri="{FF2B5EF4-FFF2-40B4-BE49-F238E27FC236}">
                <a16:creationId xmlns:a16="http://schemas.microsoft.com/office/drawing/2014/main" id="{FDE4013A-6054-F3AC-0256-F479F96462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 y="0"/>
            <a:ext cx="1280160" cy="1524000"/>
          </a:xfrm>
          <a:prstGeom prst="rect">
            <a:avLst/>
          </a:prstGeom>
        </p:spPr>
      </p:pic>
    </p:spTree>
    <p:extLst>
      <p:ext uri="{BB962C8B-B14F-4D97-AF65-F5344CB8AC3E}">
        <p14:creationId xmlns:p14="http://schemas.microsoft.com/office/powerpoint/2010/main" val="2353230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Afbeelding 1" descr="Afbeelding met hemel&#10;&#10;Door AI gegenereerde inhoud is mogelijk onjuist.">
            <a:extLst>
              <a:ext uri="{FF2B5EF4-FFF2-40B4-BE49-F238E27FC236}">
                <a16:creationId xmlns:a16="http://schemas.microsoft.com/office/drawing/2014/main" id="{35DC6DE8-359B-2DC6-06A9-73B66EDA37D9}"/>
              </a:ext>
            </a:extLst>
          </p:cNvPr>
          <p:cNvPicPr>
            <a:picLocks noChangeAspect="1"/>
          </p:cNvPicPr>
          <p:nvPr/>
        </p:nvPicPr>
        <p:blipFill>
          <a:blip r:embed="rId3"/>
          <a:srcRect t="8151" r="-2" b="10000"/>
          <a:stretch>
            <a:fill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8" name="Picture 7" descr="Concept van een slakkenhuis op een licht blad">
            <a:extLst>
              <a:ext uri="{FF2B5EF4-FFF2-40B4-BE49-F238E27FC236}">
                <a16:creationId xmlns:a16="http://schemas.microsoft.com/office/drawing/2014/main" id="{EFCFACAA-3630-2604-650C-1636B80168D8}"/>
              </a:ext>
            </a:extLst>
          </p:cNvPr>
          <p:cNvPicPr>
            <a:picLocks noChangeAspect="1"/>
          </p:cNvPicPr>
          <p:nvPr/>
        </p:nvPicPr>
        <p:blipFill>
          <a:blip r:embed="rId4"/>
          <a:srcRect r="-2" b="8034"/>
          <a:stretch>
            <a:fillRect/>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31" name="Freeform: Shape 30">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813CA94B-0C45-A864-DD08-C66A58D6A949}"/>
              </a:ext>
            </a:extLst>
          </p:cNvPr>
          <p:cNvSpPr>
            <a:spLocks noGrp="1"/>
          </p:cNvSpPr>
          <p:nvPr>
            <p:ph type="title"/>
          </p:nvPr>
        </p:nvSpPr>
        <p:spPr>
          <a:xfrm>
            <a:off x="319023" y="656860"/>
            <a:ext cx="3624601" cy="1243584"/>
          </a:xfrm>
        </p:spPr>
        <p:txBody>
          <a:bodyPr>
            <a:normAutofit fontScale="90000"/>
          </a:bodyPr>
          <a:lstStyle/>
          <a:p>
            <a:r>
              <a:rPr lang="en-US" sz="2600" b="1" dirty="0">
                <a:latin typeface="Grandview" panose="020B0502040204020203" pitchFamily="34" charset="0"/>
              </a:rPr>
              <a:t>Kacem</a:t>
            </a:r>
            <a:r>
              <a:rPr lang="en-US" sz="2600" dirty="0">
                <a:latin typeface="Grandview" panose="020B0502040204020203" pitchFamily="34" charset="0"/>
              </a:rPr>
              <a:t>: meta-</a:t>
            </a:r>
            <a:r>
              <a:rPr lang="en-US" sz="2600" dirty="0" err="1">
                <a:latin typeface="Grandview" panose="020B0502040204020203" pitchFamily="34" charset="0"/>
              </a:rPr>
              <a:t>fysica</a:t>
            </a:r>
            <a:r>
              <a:rPr lang="en-US" sz="2600" dirty="0">
                <a:latin typeface="Grandview" panose="020B0502040204020203" pitchFamily="34" charset="0"/>
              </a:rPr>
              <a:t> = </a:t>
            </a:r>
            <a:r>
              <a:rPr lang="en-US" sz="2600" dirty="0" err="1">
                <a:latin typeface="Grandview" panose="020B0502040204020203" pitchFamily="34" charset="0"/>
              </a:rPr>
              <a:t>wetenschap</a:t>
            </a:r>
            <a:r>
              <a:rPr lang="en-US" sz="2600" dirty="0">
                <a:latin typeface="Grandview" panose="020B0502040204020203" pitchFamily="34" charset="0"/>
              </a:rPr>
              <a:t> </a:t>
            </a:r>
            <a:r>
              <a:rPr lang="en-US" sz="2600" dirty="0" err="1">
                <a:latin typeface="Grandview" panose="020B0502040204020203" pitchFamily="34" charset="0"/>
              </a:rPr>
              <a:t>en</a:t>
            </a:r>
            <a:r>
              <a:rPr lang="en-US" sz="2600" dirty="0">
                <a:latin typeface="Grandview" panose="020B0502040204020203" pitchFamily="34" charset="0"/>
              </a:rPr>
              <a:t> </a:t>
            </a:r>
            <a:r>
              <a:rPr lang="en-US" sz="2600" dirty="0" err="1">
                <a:latin typeface="Grandview" panose="020B0502040204020203" pitchFamily="34" charset="0"/>
              </a:rPr>
              <a:t>techniek</a:t>
            </a:r>
            <a:r>
              <a:rPr lang="en-US" sz="2600" dirty="0">
                <a:latin typeface="Grandview" panose="020B0502040204020203" pitchFamily="34" charset="0"/>
              </a:rPr>
              <a:t> als </a:t>
            </a:r>
            <a:r>
              <a:rPr lang="en-US" sz="2600" i="1" dirty="0">
                <a:latin typeface="Grandview" panose="020B0502040204020203" pitchFamily="34" charset="0"/>
              </a:rPr>
              <a:t>hyper</a:t>
            </a:r>
            <a:r>
              <a:rPr lang="en-US" sz="2600" dirty="0">
                <a:latin typeface="Grandview" panose="020B0502040204020203" pitchFamily="34" charset="0"/>
              </a:rPr>
              <a:t>-</a:t>
            </a:r>
            <a:r>
              <a:rPr lang="en-US" sz="2600" b="1" dirty="0">
                <a:latin typeface="Grandview" panose="020B0502040204020203" pitchFamily="34" charset="0"/>
              </a:rPr>
              <a:t>toe-</a:t>
            </a:r>
            <a:r>
              <a:rPr lang="en-US" sz="2600" b="1" dirty="0" err="1">
                <a:latin typeface="Grandview" panose="020B0502040204020203" pitchFamily="34" charset="0"/>
              </a:rPr>
              <a:t>eigening</a:t>
            </a:r>
            <a:endParaRPr lang="nl-NL" sz="2600" dirty="0">
              <a:latin typeface="Grandview" panose="020B0502040204020203" pitchFamily="34" charset="0"/>
            </a:endParaRPr>
          </a:p>
        </p:txBody>
      </p:sp>
      <p:sp>
        <p:nvSpPr>
          <p:cNvPr id="35" name="Rectangle 34">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Rectangle 36">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F3AC294B-9F10-A876-D96F-007C86349694}"/>
              </a:ext>
            </a:extLst>
          </p:cNvPr>
          <p:cNvSpPr>
            <a:spLocks noGrp="1"/>
          </p:cNvSpPr>
          <p:nvPr>
            <p:ph idx="1"/>
          </p:nvPr>
        </p:nvSpPr>
        <p:spPr>
          <a:xfrm>
            <a:off x="337158" y="2312162"/>
            <a:ext cx="3874802" cy="4286117"/>
          </a:xfrm>
        </p:spPr>
        <p:txBody>
          <a:bodyPr>
            <a:normAutofit fontScale="92500" lnSpcReduction="10000"/>
          </a:bodyPr>
          <a:lstStyle/>
          <a:p>
            <a:r>
              <a:rPr lang="nl-NL" sz="2000" dirty="0"/>
              <a:t>In de natuur, zagen we, kunnen we vier niveaus van </a:t>
            </a:r>
            <a:r>
              <a:rPr lang="nl-NL" sz="2000" b="1" dirty="0"/>
              <a:t>toe-eigening </a:t>
            </a:r>
            <a:r>
              <a:rPr lang="nl-NL" sz="2000" dirty="0"/>
              <a:t>onderscheiden, die altijd gepaard gaan met een </a:t>
            </a:r>
            <a:r>
              <a:rPr lang="nl-NL" sz="2000" i="1" dirty="0"/>
              <a:t>evenredig</a:t>
            </a:r>
            <a:r>
              <a:rPr lang="nl-NL" sz="2000" dirty="0"/>
              <a:t> niveau van </a:t>
            </a:r>
            <a:r>
              <a:rPr lang="nl-NL" sz="2000" b="1" dirty="0"/>
              <a:t>onteigening</a:t>
            </a:r>
            <a:r>
              <a:rPr lang="nl-NL" sz="2000" dirty="0"/>
              <a:t>:</a:t>
            </a:r>
          </a:p>
          <a:p>
            <a:pPr lvl="1"/>
            <a:endParaRPr lang="nl-NL" sz="2000" dirty="0"/>
          </a:p>
          <a:p>
            <a:pPr lvl="1"/>
            <a:r>
              <a:rPr lang="nl-NL" sz="2000" dirty="0"/>
              <a:t>Minerale</a:t>
            </a:r>
          </a:p>
          <a:p>
            <a:pPr lvl="1"/>
            <a:r>
              <a:rPr lang="nl-NL" sz="2000" dirty="0"/>
              <a:t>Vegetatieve</a:t>
            </a:r>
          </a:p>
          <a:p>
            <a:pPr lvl="1"/>
            <a:r>
              <a:rPr lang="nl-NL" sz="2000" dirty="0"/>
              <a:t>Animale</a:t>
            </a:r>
          </a:p>
          <a:p>
            <a:pPr lvl="1"/>
            <a:r>
              <a:rPr lang="nl-NL" sz="2000" dirty="0"/>
              <a:t>Menselijke</a:t>
            </a:r>
          </a:p>
          <a:p>
            <a:pPr lvl="1"/>
            <a:endParaRPr lang="nl-NL" sz="2000" dirty="0"/>
          </a:p>
          <a:p>
            <a:r>
              <a:rPr lang="nl-NL" sz="2000" dirty="0"/>
              <a:t>Mensen eigen zich niet alleen de </a:t>
            </a:r>
            <a:r>
              <a:rPr lang="nl-NL" sz="2000" b="1" dirty="0"/>
              <a:t>natuur</a:t>
            </a:r>
            <a:r>
              <a:rPr lang="nl-NL" sz="2000" dirty="0"/>
              <a:t> toe (de ‘dingen’ en de  organismen) maar ook de </a:t>
            </a:r>
            <a:r>
              <a:rPr lang="nl-NL" sz="2000" b="1" dirty="0"/>
              <a:t>wetten</a:t>
            </a:r>
            <a:r>
              <a:rPr lang="nl-NL" sz="2000" dirty="0"/>
              <a:t> van de natuur (en het universum als zodanig): het ‘niets’</a:t>
            </a:r>
            <a:endParaRPr lang="nl-NL" sz="1100" dirty="0"/>
          </a:p>
        </p:txBody>
      </p:sp>
    </p:spTree>
    <p:extLst>
      <p:ext uri="{BB962C8B-B14F-4D97-AF65-F5344CB8AC3E}">
        <p14:creationId xmlns:p14="http://schemas.microsoft.com/office/powerpoint/2010/main" val="1455503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4D268F-E965-E491-1CAC-26E426E82236}"/>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BF4BDA7-D503-6412-9A92-275746361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Afbeelding 1" descr="Afbeelding met hemel&#10;&#10;Door AI gegenereerde inhoud is mogelijk onjuist.">
            <a:extLst>
              <a:ext uri="{FF2B5EF4-FFF2-40B4-BE49-F238E27FC236}">
                <a16:creationId xmlns:a16="http://schemas.microsoft.com/office/drawing/2014/main" id="{FB3F8813-610A-F429-A7AF-284D5A94FD35}"/>
              </a:ext>
            </a:extLst>
          </p:cNvPr>
          <p:cNvPicPr>
            <a:picLocks noChangeAspect="1"/>
          </p:cNvPicPr>
          <p:nvPr/>
        </p:nvPicPr>
        <p:blipFill>
          <a:blip r:embed="rId3"/>
          <a:srcRect t="8151" r="-2" b="10000"/>
          <a:stretch>
            <a:fill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8" name="Picture 7" descr="Concept van een slakkenhuis op een licht blad">
            <a:extLst>
              <a:ext uri="{FF2B5EF4-FFF2-40B4-BE49-F238E27FC236}">
                <a16:creationId xmlns:a16="http://schemas.microsoft.com/office/drawing/2014/main" id="{6D1A7B61-0C6F-82E7-E191-F93C9617F3D4}"/>
              </a:ext>
            </a:extLst>
          </p:cNvPr>
          <p:cNvPicPr>
            <a:picLocks noChangeAspect="1"/>
          </p:cNvPicPr>
          <p:nvPr/>
        </p:nvPicPr>
        <p:blipFill>
          <a:blip r:embed="rId4"/>
          <a:srcRect r="-2" b="8034"/>
          <a:stretch>
            <a:fillRect/>
          </a:stretch>
        </p:blipFill>
        <p:spPr>
          <a:xfrm>
            <a:off x="3662268" y="3493008"/>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31" name="Freeform: Shape 30">
            <a:extLst>
              <a:ext uri="{FF2B5EF4-FFF2-40B4-BE49-F238E27FC236}">
                <a16:creationId xmlns:a16="http://schemas.microsoft.com/office/drawing/2014/main" id="{D12AA34B-71B9-D3C4-800C-D61DA865B0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5D2711D7-79F6-7A63-89F2-A52816728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83411C57-BD6C-5775-E8B1-CCC81562AD30}"/>
              </a:ext>
            </a:extLst>
          </p:cNvPr>
          <p:cNvSpPr>
            <a:spLocks noGrp="1"/>
          </p:cNvSpPr>
          <p:nvPr>
            <p:ph type="title"/>
          </p:nvPr>
        </p:nvSpPr>
        <p:spPr>
          <a:xfrm>
            <a:off x="319023" y="656860"/>
            <a:ext cx="3624601" cy="1243584"/>
          </a:xfrm>
        </p:spPr>
        <p:txBody>
          <a:bodyPr>
            <a:normAutofit fontScale="90000"/>
          </a:bodyPr>
          <a:lstStyle/>
          <a:p>
            <a:r>
              <a:rPr lang="en-US" sz="2600" b="1" dirty="0">
                <a:latin typeface="Grandview" panose="020B0502040204020203" pitchFamily="34" charset="0"/>
              </a:rPr>
              <a:t>Kacem</a:t>
            </a:r>
            <a:r>
              <a:rPr lang="en-US" sz="2600" dirty="0">
                <a:latin typeface="Grandview" panose="020B0502040204020203" pitchFamily="34" charset="0"/>
              </a:rPr>
              <a:t>: meta-</a:t>
            </a:r>
            <a:r>
              <a:rPr lang="en-US" sz="2600" dirty="0" err="1">
                <a:latin typeface="Grandview" panose="020B0502040204020203" pitchFamily="34" charset="0"/>
              </a:rPr>
              <a:t>fysica</a:t>
            </a:r>
            <a:r>
              <a:rPr lang="en-US" sz="2600" dirty="0">
                <a:latin typeface="Grandview" panose="020B0502040204020203" pitchFamily="34" charset="0"/>
              </a:rPr>
              <a:t> = </a:t>
            </a:r>
            <a:r>
              <a:rPr lang="en-US" sz="2600" dirty="0" err="1">
                <a:latin typeface="Grandview" panose="020B0502040204020203" pitchFamily="34" charset="0"/>
              </a:rPr>
              <a:t>wetenschap</a:t>
            </a:r>
            <a:r>
              <a:rPr lang="en-US" sz="2600" dirty="0">
                <a:latin typeface="Grandview" panose="020B0502040204020203" pitchFamily="34" charset="0"/>
              </a:rPr>
              <a:t> </a:t>
            </a:r>
            <a:r>
              <a:rPr lang="en-US" sz="2600" dirty="0" err="1">
                <a:latin typeface="Grandview" panose="020B0502040204020203" pitchFamily="34" charset="0"/>
              </a:rPr>
              <a:t>en</a:t>
            </a:r>
            <a:r>
              <a:rPr lang="en-US" sz="2600" dirty="0">
                <a:latin typeface="Grandview" panose="020B0502040204020203" pitchFamily="34" charset="0"/>
              </a:rPr>
              <a:t> </a:t>
            </a:r>
            <a:r>
              <a:rPr lang="en-US" sz="2600" dirty="0" err="1">
                <a:latin typeface="Grandview" panose="020B0502040204020203" pitchFamily="34" charset="0"/>
              </a:rPr>
              <a:t>techniek</a:t>
            </a:r>
            <a:r>
              <a:rPr lang="en-US" sz="2600" dirty="0">
                <a:latin typeface="Grandview" panose="020B0502040204020203" pitchFamily="34" charset="0"/>
              </a:rPr>
              <a:t> als </a:t>
            </a:r>
            <a:r>
              <a:rPr lang="en-US" sz="2600" i="1" dirty="0">
                <a:latin typeface="Grandview" panose="020B0502040204020203" pitchFamily="34" charset="0"/>
              </a:rPr>
              <a:t>hyper</a:t>
            </a:r>
            <a:r>
              <a:rPr lang="en-US" sz="2600" dirty="0">
                <a:latin typeface="Grandview" panose="020B0502040204020203" pitchFamily="34" charset="0"/>
              </a:rPr>
              <a:t>-</a:t>
            </a:r>
            <a:r>
              <a:rPr lang="en-US" sz="2600" b="1" dirty="0">
                <a:latin typeface="Grandview" panose="020B0502040204020203" pitchFamily="34" charset="0"/>
              </a:rPr>
              <a:t>toe-</a:t>
            </a:r>
            <a:r>
              <a:rPr lang="en-US" sz="2600" b="1" dirty="0" err="1">
                <a:latin typeface="Grandview" panose="020B0502040204020203" pitchFamily="34" charset="0"/>
              </a:rPr>
              <a:t>eigening</a:t>
            </a:r>
            <a:endParaRPr lang="nl-NL" sz="2600" dirty="0"/>
          </a:p>
        </p:txBody>
      </p:sp>
      <p:sp>
        <p:nvSpPr>
          <p:cNvPr id="35" name="Rectangle 34">
            <a:extLst>
              <a:ext uri="{FF2B5EF4-FFF2-40B4-BE49-F238E27FC236}">
                <a16:creationId xmlns:a16="http://schemas.microsoft.com/office/drawing/2014/main" id="{E31BB6AB-8A30-2FCF-1B06-028203737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Rectangle 36">
            <a:extLst>
              <a:ext uri="{FF2B5EF4-FFF2-40B4-BE49-F238E27FC236}">
                <a16:creationId xmlns:a16="http://schemas.microsoft.com/office/drawing/2014/main" id="{790D7B7B-4050-D862-B569-6D9421FCC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372911F4-3A86-DD41-C71D-452B424C4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18C5A0BF-D3E6-CC9A-727A-06354309A072}"/>
              </a:ext>
            </a:extLst>
          </p:cNvPr>
          <p:cNvSpPr>
            <a:spLocks noGrp="1"/>
          </p:cNvSpPr>
          <p:nvPr>
            <p:ph idx="1"/>
          </p:nvPr>
        </p:nvSpPr>
        <p:spPr>
          <a:xfrm>
            <a:off x="337158" y="2312162"/>
            <a:ext cx="3874802" cy="4286117"/>
          </a:xfrm>
        </p:spPr>
        <p:txBody>
          <a:bodyPr>
            <a:normAutofit/>
          </a:bodyPr>
          <a:lstStyle/>
          <a:p>
            <a:endParaRPr lang="nl-NL" sz="1500" dirty="0"/>
          </a:p>
          <a:p>
            <a:r>
              <a:rPr lang="nl-NL" sz="2000" dirty="0"/>
              <a:t>Dit is wat </a:t>
            </a:r>
            <a:r>
              <a:rPr lang="nl-NL" sz="2000" b="1" dirty="0"/>
              <a:t>wetenschap</a:t>
            </a:r>
            <a:r>
              <a:rPr lang="nl-NL" sz="2000" dirty="0"/>
              <a:t>, als het verwerven van kennis, en </a:t>
            </a:r>
            <a:r>
              <a:rPr lang="nl-NL" sz="2000" b="1" dirty="0"/>
              <a:t>techniek</a:t>
            </a:r>
            <a:r>
              <a:rPr lang="nl-NL" sz="2000" dirty="0"/>
              <a:t>, als het toepassen van die kennis in apparaten en systemen, wezenlijk inhoudt</a:t>
            </a:r>
          </a:p>
          <a:p>
            <a:endParaRPr lang="nl-NL" sz="2000" dirty="0"/>
          </a:p>
          <a:p>
            <a:r>
              <a:rPr lang="nl-NL" sz="2000" b="1" dirty="0"/>
              <a:t>Hyper</a:t>
            </a:r>
            <a:r>
              <a:rPr lang="nl-NL" sz="2000" dirty="0"/>
              <a:t>-toe-eigening is principieel gericht op het zich toe-eigenen van de </a:t>
            </a:r>
            <a:r>
              <a:rPr lang="nl-NL" sz="2000" b="1" dirty="0"/>
              <a:t>gehele</a:t>
            </a:r>
            <a:r>
              <a:rPr lang="nl-NL" sz="2000" dirty="0"/>
              <a:t> ‘natuur’ en heeft als uiteindelijk doel </a:t>
            </a:r>
            <a:r>
              <a:rPr lang="nl-NL" sz="2000" b="1" dirty="0"/>
              <a:t>alles</a:t>
            </a:r>
            <a:r>
              <a:rPr lang="nl-NL" sz="2000" dirty="0"/>
              <a:t> te </a:t>
            </a:r>
            <a:r>
              <a:rPr lang="nl-NL" sz="2000" b="1" dirty="0"/>
              <a:t>weten</a:t>
            </a:r>
            <a:r>
              <a:rPr lang="nl-NL" sz="2000" dirty="0"/>
              <a:t> = </a:t>
            </a:r>
            <a:r>
              <a:rPr lang="nl-NL" sz="2000" b="1" dirty="0"/>
              <a:t>totale</a:t>
            </a:r>
            <a:r>
              <a:rPr lang="nl-NL" sz="2000" dirty="0"/>
              <a:t> </a:t>
            </a:r>
            <a:r>
              <a:rPr lang="nl-NL" sz="2000" b="1" dirty="0"/>
              <a:t>kennis</a:t>
            </a:r>
            <a:r>
              <a:rPr lang="nl-NL" sz="2000" dirty="0"/>
              <a:t>, </a:t>
            </a:r>
            <a:r>
              <a:rPr lang="nl-NL" sz="2000" b="1" dirty="0"/>
              <a:t>totale informatie</a:t>
            </a:r>
            <a:endParaRPr lang="nl-NL" sz="2000" dirty="0"/>
          </a:p>
          <a:p>
            <a:endParaRPr lang="nl-NL" sz="1100" dirty="0"/>
          </a:p>
          <a:p>
            <a:endParaRPr lang="nl-NL" sz="1100" dirty="0"/>
          </a:p>
          <a:p>
            <a:endParaRPr lang="nl-NL" sz="1100" dirty="0"/>
          </a:p>
          <a:p>
            <a:endParaRPr lang="nl-NL" sz="1100" dirty="0"/>
          </a:p>
          <a:p>
            <a:endParaRPr lang="nl-NL" sz="1100" dirty="0"/>
          </a:p>
        </p:txBody>
      </p:sp>
    </p:spTree>
    <p:extLst>
      <p:ext uri="{BB962C8B-B14F-4D97-AF65-F5344CB8AC3E}">
        <p14:creationId xmlns:p14="http://schemas.microsoft.com/office/powerpoint/2010/main" val="1735097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8B23D-A366-F91E-D9D2-1279F82384FF}"/>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Toe-eigening en </a:t>
            </a:r>
            <a:r>
              <a:rPr lang="nl-NL" dirty="0" err="1">
                <a:latin typeface="Grandview" panose="020B0502040204020203" pitchFamily="34" charset="0"/>
              </a:rPr>
              <a:t>ont-eigening</a:t>
            </a:r>
            <a:endParaRPr lang="nl-NL" dirty="0">
              <a:latin typeface="Grandview" panose="020B0502040204020203" pitchFamily="34" charset="0"/>
            </a:endParaRPr>
          </a:p>
        </p:txBody>
      </p:sp>
      <p:sp>
        <p:nvSpPr>
          <p:cNvPr id="3" name="Tijdelijke aanduiding voor inhoud 2">
            <a:extLst>
              <a:ext uri="{FF2B5EF4-FFF2-40B4-BE49-F238E27FC236}">
                <a16:creationId xmlns:a16="http://schemas.microsoft.com/office/drawing/2014/main" id="{FEE41493-DB33-4DEA-566E-41D47D86E407}"/>
              </a:ext>
            </a:extLst>
          </p:cNvPr>
          <p:cNvSpPr>
            <a:spLocks noGrp="1"/>
          </p:cNvSpPr>
          <p:nvPr>
            <p:ph idx="1"/>
          </p:nvPr>
        </p:nvSpPr>
        <p:spPr>
          <a:xfrm>
            <a:off x="457200" y="1772816"/>
            <a:ext cx="8229600" cy="4704184"/>
          </a:xfrm>
        </p:spPr>
        <p:txBody>
          <a:bodyPr>
            <a:normAutofit fontScale="92500" lnSpcReduction="20000"/>
          </a:bodyPr>
          <a:lstStyle/>
          <a:p>
            <a:pPr marL="0" indent="0" algn="ctr">
              <a:buNone/>
            </a:pPr>
            <a:r>
              <a:rPr lang="nl-NL" dirty="0">
                <a:latin typeface="Grandview" panose="020B0502040204020203" pitchFamily="34" charset="0"/>
              </a:rPr>
              <a:t>‘</a:t>
            </a:r>
            <a:r>
              <a:rPr lang="nl-NL" b="1" i="1" dirty="0" err="1">
                <a:latin typeface="Grandview" panose="020B0502040204020203" pitchFamily="34" charset="0"/>
              </a:rPr>
              <a:t>Toeëigening</a:t>
            </a:r>
            <a:r>
              <a:rPr lang="nl-NL" b="1" i="1" dirty="0">
                <a:latin typeface="Grandview" panose="020B0502040204020203" pitchFamily="34" charset="0"/>
              </a:rPr>
              <a:t> onteigent altijd </a:t>
            </a:r>
            <a:r>
              <a:rPr lang="nl-NL" i="1" dirty="0">
                <a:latin typeface="Grandview" panose="020B0502040204020203" pitchFamily="34" charset="0"/>
              </a:rPr>
              <a:t>– volgens een zeer precieze wiskunde waartoe alleen de filosofie in staat is – </a:t>
            </a:r>
            <a:r>
              <a:rPr lang="nl-NL" b="1" i="1" dirty="0">
                <a:latin typeface="Grandview" panose="020B0502040204020203" pitchFamily="34" charset="0"/>
              </a:rPr>
              <a:t>iets anders dan zichzelf</a:t>
            </a:r>
            <a:r>
              <a:rPr lang="nl-NL" i="1" dirty="0">
                <a:latin typeface="Grandview" panose="020B0502040204020203" pitchFamily="34" charset="0"/>
              </a:rPr>
              <a:t>: dat wat onteigend wordt met het voor de hand liggende voordeel dat het toe-eigenende wezen verzilvert, wat de metafysica in haar verborgen oprechtheid “Goed” noemt, “wreekt” zichzelf altijd even wiskundig, en </a:t>
            </a:r>
            <a:r>
              <a:rPr lang="nl-NL" b="1" i="1" dirty="0">
                <a:latin typeface="Grandview" panose="020B0502040204020203" pitchFamily="34" charset="0"/>
              </a:rPr>
              <a:t>dit is het concept van het Kwaad </a:t>
            </a:r>
            <a:r>
              <a:rPr lang="nl-NL" i="1" dirty="0">
                <a:latin typeface="Grandview" panose="020B0502040204020203" pitchFamily="34" charset="0"/>
              </a:rPr>
              <a:t>[…]’</a:t>
            </a:r>
          </a:p>
          <a:p>
            <a:pPr marL="0" indent="0" algn="ctr">
              <a:buNone/>
            </a:pPr>
            <a:endParaRPr lang="nl-NL" dirty="0">
              <a:latin typeface="Grandview" panose="020B0502040204020203" pitchFamily="34" charset="0"/>
            </a:endParaRPr>
          </a:p>
          <a:p>
            <a:pPr marL="0" indent="0">
              <a:buNone/>
            </a:pPr>
            <a:r>
              <a:rPr lang="nl-NL" dirty="0">
                <a:latin typeface="Grandview" panose="020B0502040204020203" pitchFamily="34" charset="0"/>
              </a:rPr>
              <a:t>De mens verstoort – steeds meer – de wetten van de Natuur, door deze toe te eigenen en in te zetten voor eigen doelen</a:t>
            </a:r>
          </a:p>
          <a:p>
            <a:pPr marL="0" indent="0">
              <a:buNone/>
            </a:pPr>
            <a:endParaRPr lang="nl-NL" dirty="0">
              <a:latin typeface="Grandview" panose="020B0502040204020203" pitchFamily="34" charset="0"/>
            </a:endParaRPr>
          </a:p>
          <a:p>
            <a:pPr marL="0" indent="0">
              <a:buNone/>
            </a:pPr>
            <a:r>
              <a:rPr lang="nl-NL" dirty="0">
                <a:latin typeface="Grandview" panose="020B0502040204020203" pitchFamily="34" charset="0"/>
              </a:rPr>
              <a:t>E.g.: de </a:t>
            </a:r>
            <a:r>
              <a:rPr lang="nl-NL" b="1" dirty="0">
                <a:latin typeface="Grandview" panose="020B0502040204020203" pitchFamily="34" charset="0"/>
              </a:rPr>
              <a:t>jacht</a:t>
            </a:r>
            <a:r>
              <a:rPr lang="nl-NL" dirty="0">
                <a:latin typeface="Grandview" panose="020B0502040204020203" pitchFamily="34" charset="0"/>
              </a:rPr>
              <a:t> is de toe-eigening van de wetten van de predatie, de </a:t>
            </a:r>
            <a:r>
              <a:rPr lang="nl-NL" b="1" dirty="0">
                <a:latin typeface="Grandview" panose="020B0502040204020203" pitchFamily="34" charset="0"/>
              </a:rPr>
              <a:t>landbouw </a:t>
            </a:r>
            <a:r>
              <a:rPr lang="nl-NL" dirty="0">
                <a:latin typeface="Grandview" panose="020B0502040204020203" pitchFamily="34" charset="0"/>
              </a:rPr>
              <a:t>van de wetten van de natuurlijke bloei, </a:t>
            </a:r>
            <a:r>
              <a:rPr lang="nl-NL" b="1" dirty="0">
                <a:latin typeface="Grandview" panose="020B0502040204020203" pitchFamily="34" charset="0"/>
              </a:rPr>
              <a:t>machines</a:t>
            </a:r>
            <a:r>
              <a:rPr lang="nl-NL" dirty="0">
                <a:latin typeface="Grandview" panose="020B0502040204020203" pitchFamily="34" charset="0"/>
              </a:rPr>
              <a:t> van de wetten van de mechanica, </a:t>
            </a:r>
            <a:r>
              <a:rPr lang="nl-NL" b="1" dirty="0">
                <a:latin typeface="Grandview" panose="020B0502040204020203" pitchFamily="34" charset="0"/>
              </a:rPr>
              <a:t>biotechnologie</a:t>
            </a:r>
            <a:r>
              <a:rPr lang="nl-NL" dirty="0">
                <a:latin typeface="Grandview" panose="020B0502040204020203" pitchFamily="34" charset="0"/>
              </a:rPr>
              <a:t> van de wetten van de voortplanting, etc.</a:t>
            </a:r>
          </a:p>
          <a:p>
            <a:endParaRPr lang="en-US" dirty="0">
              <a:latin typeface="Grandview" panose="020B0502040204020203" pitchFamily="34" charset="0"/>
            </a:endParaRPr>
          </a:p>
        </p:txBody>
      </p:sp>
    </p:spTree>
    <p:extLst>
      <p:ext uri="{BB962C8B-B14F-4D97-AF65-F5344CB8AC3E}">
        <p14:creationId xmlns:p14="http://schemas.microsoft.com/office/powerpoint/2010/main" val="1479198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8B23D-A366-F91E-D9D2-1279F82384FF}"/>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Toe-eigening en </a:t>
            </a:r>
            <a:r>
              <a:rPr lang="nl-NL" dirty="0" err="1">
                <a:latin typeface="Grandview" panose="020B0502040204020203" pitchFamily="34" charset="0"/>
              </a:rPr>
              <a:t>ont-eigening</a:t>
            </a:r>
            <a:endParaRPr lang="nl-NL" dirty="0">
              <a:latin typeface="Grandview" panose="020B0502040204020203" pitchFamily="34" charset="0"/>
            </a:endParaRPr>
          </a:p>
        </p:txBody>
      </p:sp>
      <p:sp>
        <p:nvSpPr>
          <p:cNvPr id="3" name="Tijdelijke aanduiding voor inhoud 2">
            <a:extLst>
              <a:ext uri="{FF2B5EF4-FFF2-40B4-BE49-F238E27FC236}">
                <a16:creationId xmlns:a16="http://schemas.microsoft.com/office/drawing/2014/main" id="{FEE41493-DB33-4DEA-566E-41D47D86E407}"/>
              </a:ext>
            </a:extLst>
          </p:cNvPr>
          <p:cNvSpPr>
            <a:spLocks noGrp="1"/>
          </p:cNvSpPr>
          <p:nvPr>
            <p:ph idx="1"/>
          </p:nvPr>
        </p:nvSpPr>
        <p:spPr/>
        <p:txBody>
          <a:bodyPr>
            <a:normAutofit/>
          </a:bodyPr>
          <a:lstStyle/>
          <a:p>
            <a:pPr algn="ctr"/>
            <a:endParaRPr lang="en-US" dirty="0">
              <a:latin typeface="Grandview" panose="020B0502040204020203" pitchFamily="34" charset="0"/>
            </a:endParaRPr>
          </a:p>
          <a:p>
            <a:pPr algn="ctr"/>
            <a:r>
              <a:rPr lang="nl-NL" dirty="0">
                <a:latin typeface="Grandview" panose="020B0502040204020203" pitchFamily="34" charset="0"/>
              </a:rPr>
              <a:t>‘</a:t>
            </a:r>
            <a:r>
              <a:rPr lang="nl-NL" i="1" dirty="0">
                <a:latin typeface="Grandview" panose="020B0502040204020203" pitchFamily="34" charset="0"/>
              </a:rPr>
              <a:t>Alle techno-mimetische toe-eigening eindigt in een regime van onteigening dat een vervloeking is, een verspilling. Al in het stadium van de opkomst van het </a:t>
            </a:r>
            <a:r>
              <a:rPr lang="nl-NL" b="1" i="1" dirty="0">
                <a:latin typeface="Grandview" panose="020B0502040204020203" pitchFamily="34" charset="0"/>
              </a:rPr>
              <a:t>dierlijk leven </a:t>
            </a:r>
            <a:r>
              <a:rPr lang="nl-NL" i="1" dirty="0">
                <a:latin typeface="Grandview" panose="020B0502040204020203" pitchFamily="34" charset="0"/>
              </a:rPr>
              <a:t>eindigt roofzuchtige toe-eigening van voeding in het optreden van een fenomeen dat niet bestaat voor de minerale of plantaardige </a:t>
            </a:r>
            <a:r>
              <a:rPr lang="nl-NL" i="1" dirty="0" err="1">
                <a:latin typeface="Grandview" panose="020B0502040204020203" pitchFamily="34" charset="0"/>
              </a:rPr>
              <a:t>proto</a:t>
            </a:r>
            <a:r>
              <a:rPr lang="nl-NL" i="1" dirty="0">
                <a:latin typeface="Grandview" panose="020B0502040204020203" pitchFamily="34" charset="0"/>
              </a:rPr>
              <a:t>-toe-eigening: </a:t>
            </a:r>
            <a:r>
              <a:rPr lang="nl-NL" b="1" i="1" dirty="0">
                <a:latin typeface="Grandview" panose="020B0502040204020203" pitchFamily="34" charset="0"/>
              </a:rPr>
              <a:t>ontlasting</a:t>
            </a:r>
            <a:r>
              <a:rPr lang="nl-NL" dirty="0">
                <a:latin typeface="Grandview" panose="020B0502040204020203" pitchFamily="34" charset="0"/>
              </a:rPr>
              <a:t>’</a:t>
            </a:r>
          </a:p>
          <a:p>
            <a:endParaRPr lang="nl-NL" dirty="0">
              <a:latin typeface="Grandview" panose="020B0502040204020203" pitchFamily="34" charset="0"/>
            </a:endParaRPr>
          </a:p>
          <a:p>
            <a:r>
              <a:rPr lang="nl-NL" b="1" dirty="0">
                <a:latin typeface="Grandview" panose="020B0502040204020203" pitchFamily="34" charset="0"/>
              </a:rPr>
              <a:t>Hoe groter de toe-eigening, hoe groter het omgekeerde van de onteigening </a:t>
            </a:r>
            <a:r>
              <a:rPr lang="nl-NL" dirty="0">
                <a:latin typeface="Grandview" panose="020B0502040204020203" pitchFamily="34" charset="0"/>
              </a:rPr>
              <a:t>niet alleen moet worden gevreesd, maar onfeilbaar zou moeten worden verwacht</a:t>
            </a:r>
            <a:endParaRPr lang="en-US" dirty="0">
              <a:latin typeface="Grandview" panose="020B0502040204020203" pitchFamily="34" charset="0"/>
            </a:endParaRPr>
          </a:p>
        </p:txBody>
      </p:sp>
    </p:spTree>
    <p:extLst>
      <p:ext uri="{BB962C8B-B14F-4D97-AF65-F5344CB8AC3E}">
        <p14:creationId xmlns:p14="http://schemas.microsoft.com/office/powerpoint/2010/main" val="2365195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CA52CE-619F-061A-DFEB-4C9F07A6E9CA}"/>
              </a:ext>
            </a:extLst>
          </p:cNvPr>
          <p:cNvSpPr>
            <a:spLocks noGrp="1"/>
          </p:cNvSpPr>
          <p:nvPr>
            <p:ph type="title"/>
          </p:nvPr>
        </p:nvSpPr>
        <p:spPr>
          <a:solidFill>
            <a:schemeClr val="tx1"/>
          </a:solidFill>
        </p:spPr>
        <p:txBody>
          <a:bodyPr/>
          <a:lstStyle/>
          <a:p>
            <a:pPr algn="r"/>
            <a:r>
              <a:rPr lang="nl-NL" dirty="0">
                <a:latin typeface="Grandview" panose="020B0502040204020203" pitchFamily="34" charset="0"/>
              </a:rPr>
              <a:t>De spreuk van </a:t>
            </a:r>
            <a:r>
              <a:rPr lang="nl-NL" dirty="0" err="1">
                <a:latin typeface="Grandview" panose="020B0502040204020203" pitchFamily="34" charset="0"/>
              </a:rPr>
              <a:t>Anaximander</a:t>
            </a:r>
            <a:endParaRPr lang="nl-NL" dirty="0">
              <a:latin typeface="Grandview" panose="020B0502040204020203" pitchFamily="34" charset="0"/>
            </a:endParaRPr>
          </a:p>
        </p:txBody>
      </p:sp>
      <p:sp>
        <p:nvSpPr>
          <p:cNvPr id="3" name="Tijdelijke aanduiding voor inhoud 2">
            <a:extLst>
              <a:ext uri="{FF2B5EF4-FFF2-40B4-BE49-F238E27FC236}">
                <a16:creationId xmlns:a16="http://schemas.microsoft.com/office/drawing/2014/main" id="{2839B91F-E38C-7740-BD79-4E5A5633EDB7}"/>
              </a:ext>
            </a:extLst>
          </p:cNvPr>
          <p:cNvSpPr>
            <a:spLocks noGrp="1"/>
          </p:cNvSpPr>
          <p:nvPr>
            <p:ph idx="1"/>
          </p:nvPr>
        </p:nvSpPr>
        <p:spPr>
          <a:xfrm>
            <a:off x="457200" y="1844824"/>
            <a:ext cx="8229600" cy="4632176"/>
          </a:xfrm>
        </p:spPr>
        <p:txBody>
          <a:bodyPr>
            <a:normAutofit fontScale="92500" lnSpcReduction="20000"/>
          </a:bodyPr>
          <a:lstStyle/>
          <a:p>
            <a:pPr marL="0" indent="0" algn="ctr">
              <a:buNone/>
            </a:pPr>
            <a:r>
              <a:rPr lang="nl-NL" dirty="0">
                <a:latin typeface="Grandview" panose="020B0502040204020203" pitchFamily="34" charset="0"/>
              </a:rPr>
              <a:t>‘</a:t>
            </a:r>
            <a:r>
              <a:rPr lang="nl-NL" i="1" dirty="0">
                <a:latin typeface="Grandview" panose="020B0502040204020203" pitchFamily="34" charset="0"/>
              </a:rPr>
              <a:t>Vanwaar de dingen hun </a:t>
            </a:r>
            <a:r>
              <a:rPr lang="nl-NL" b="1" i="1" dirty="0">
                <a:latin typeface="Grandview" panose="020B0502040204020203" pitchFamily="34" charset="0"/>
              </a:rPr>
              <a:t>oorsprong</a:t>
            </a:r>
            <a:r>
              <a:rPr lang="nl-NL" i="1" dirty="0">
                <a:latin typeface="Grandview" panose="020B0502040204020203" pitchFamily="34" charset="0"/>
              </a:rPr>
              <a:t> hebben, daar moeten ze ook </a:t>
            </a:r>
            <a:r>
              <a:rPr lang="nl-NL" b="1" i="1" dirty="0">
                <a:latin typeface="Grandview" panose="020B0502040204020203" pitchFamily="34" charset="0"/>
              </a:rPr>
              <a:t>vergaan</a:t>
            </a:r>
            <a:r>
              <a:rPr lang="nl-NL" i="1" dirty="0">
                <a:latin typeface="Grandview" panose="020B0502040204020203" pitchFamily="34" charset="0"/>
              </a:rPr>
              <a:t> volgens de </a:t>
            </a:r>
            <a:r>
              <a:rPr lang="nl-NL" b="1" i="1" dirty="0">
                <a:latin typeface="Grandview" panose="020B0502040204020203" pitchFamily="34" charset="0"/>
              </a:rPr>
              <a:t>noodzaak</a:t>
            </a:r>
            <a:r>
              <a:rPr lang="nl-NL" i="1" dirty="0">
                <a:latin typeface="Grandview" panose="020B0502040204020203" pitchFamily="34" charset="0"/>
              </a:rPr>
              <a:t>; want ze moeten </a:t>
            </a:r>
            <a:r>
              <a:rPr lang="nl-NL" b="1" i="1" dirty="0">
                <a:latin typeface="Grandview" panose="020B0502040204020203" pitchFamily="34" charset="0"/>
              </a:rPr>
              <a:t>boeten</a:t>
            </a:r>
            <a:r>
              <a:rPr lang="nl-NL" i="1" dirty="0">
                <a:latin typeface="Grandview" panose="020B0502040204020203" pitchFamily="34" charset="0"/>
              </a:rPr>
              <a:t> en geoordeeld worden voor hun onrechtvaardigheid, volgens de orde van de tijd</a:t>
            </a:r>
            <a:r>
              <a:rPr lang="nl-NL" dirty="0">
                <a:latin typeface="Grandview" panose="020B0502040204020203" pitchFamily="34" charset="0"/>
              </a:rPr>
              <a:t>’ (vertaling F. Nietzsche)</a:t>
            </a:r>
          </a:p>
          <a:p>
            <a:pPr marL="0" indent="0" algn="ctr">
              <a:buNone/>
            </a:pPr>
            <a:endParaRPr lang="nl-NL" dirty="0">
              <a:latin typeface="Grandview" panose="020B0502040204020203" pitchFamily="34" charset="0"/>
            </a:endParaRPr>
          </a:p>
          <a:p>
            <a:pPr marL="0" indent="0" algn="ctr">
              <a:buNone/>
            </a:pPr>
            <a:r>
              <a:rPr lang="nl-NL" dirty="0">
                <a:latin typeface="Grandview" panose="020B0502040204020203" pitchFamily="34" charset="0"/>
              </a:rPr>
              <a:t>‘</a:t>
            </a:r>
            <a:r>
              <a:rPr lang="nl-NL" i="1" dirty="0">
                <a:latin typeface="Grandview" panose="020B0502040204020203" pitchFamily="34" charset="0"/>
              </a:rPr>
              <a:t>Alle dingen moeten in </a:t>
            </a:r>
            <a:r>
              <a:rPr lang="nl-NL" b="1" i="1" dirty="0">
                <a:latin typeface="Grandview" panose="020B0502040204020203" pitchFamily="34" charset="0"/>
              </a:rPr>
              <a:t>rechtvaardigheid</a:t>
            </a:r>
            <a:r>
              <a:rPr lang="nl-NL" i="1" dirty="0">
                <a:latin typeface="Grandview" panose="020B0502040204020203" pitchFamily="34" charset="0"/>
              </a:rPr>
              <a:t> weer </a:t>
            </a:r>
            <a:r>
              <a:rPr lang="nl-NL" b="1" i="1" dirty="0">
                <a:latin typeface="Grandview" panose="020B0502040204020203" pitchFamily="34" charset="0"/>
              </a:rPr>
              <a:t>vervallen</a:t>
            </a:r>
            <a:r>
              <a:rPr lang="nl-NL" i="1" dirty="0">
                <a:latin typeface="Grandview" panose="020B0502040204020203" pitchFamily="34" charset="0"/>
              </a:rPr>
              <a:t> tot datgene waaruit ze hun </a:t>
            </a:r>
            <a:r>
              <a:rPr lang="nl-NL" b="1" i="1" dirty="0">
                <a:latin typeface="Grandview" panose="020B0502040204020203" pitchFamily="34" charset="0"/>
              </a:rPr>
              <a:t>oorsprong</a:t>
            </a:r>
            <a:r>
              <a:rPr lang="nl-NL" i="1" dirty="0">
                <a:latin typeface="Grandview" panose="020B0502040204020203" pitchFamily="34" charset="0"/>
              </a:rPr>
              <a:t> hebben, want ze moeten elk in de </a:t>
            </a:r>
            <a:r>
              <a:rPr lang="nl-NL" b="1" i="1" dirty="0">
                <a:latin typeface="Grandview" panose="020B0502040204020203" pitchFamily="34" charset="0"/>
              </a:rPr>
              <a:t>orde van de tijd </a:t>
            </a:r>
            <a:r>
              <a:rPr lang="nl-NL" i="1" dirty="0">
                <a:latin typeface="Grandview" panose="020B0502040204020203" pitchFamily="34" charset="0"/>
              </a:rPr>
              <a:t>genoegdoening en verzoening geven voor onrechtvaardigheid</a:t>
            </a:r>
            <a:r>
              <a:rPr lang="nl-NL" dirty="0">
                <a:latin typeface="Grandview" panose="020B0502040204020203" pitchFamily="34" charset="0"/>
              </a:rPr>
              <a:t>’</a:t>
            </a:r>
          </a:p>
          <a:p>
            <a:pPr marL="0" indent="0">
              <a:buNone/>
            </a:pPr>
            <a:endParaRPr lang="nl-NL" dirty="0">
              <a:latin typeface="Grandview" panose="020B0502040204020203" pitchFamily="34" charset="0"/>
            </a:endParaRPr>
          </a:p>
          <a:p>
            <a:pPr marL="0" indent="0" algn="ctr">
              <a:buNone/>
            </a:pPr>
            <a:r>
              <a:rPr lang="nl-NL" b="1" dirty="0" err="1">
                <a:latin typeface="Grandview" panose="020B0502040204020203" pitchFamily="34" charset="0"/>
              </a:rPr>
              <a:t>Kacem</a:t>
            </a:r>
            <a:r>
              <a:rPr lang="nl-NL" dirty="0">
                <a:latin typeface="Grandview" panose="020B0502040204020203" pitchFamily="34" charset="0"/>
              </a:rPr>
              <a:t>: ‘</a:t>
            </a:r>
            <a:r>
              <a:rPr lang="nl-NL" i="1" dirty="0">
                <a:latin typeface="Grandview" panose="020B0502040204020203" pitchFamily="34" charset="0"/>
              </a:rPr>
              <a:t>Dit is wat </a:t>
            </a:r>
            <a:r>
              <a:rPr lang="nl-NL" i="1" dirty="0" err="1">
                <a:latin typeface="Grandview" panose="020B0502040204020203" pitchFamily="34" charset="0"/>
              </a:rPr>
              <a:t>Anaximander</a:t>
            </a:r>
            <a:r>
              <a:rPr lang="nl-NL" i="1" dirty="0">
                <a:latin typeface="Grandview" panose="020B0502040204020203" pitchFamily="34" charset="0"/>
              </a:rPr>
              <a:t> zegt: de crisis wordt intenser naarmate de toe-eigening van het zijn intenser wordt, versnelt. […] </a:t>
            </a:r>
            <a:r>
              <a:rPr lang="nl-NL" b="1" i="1" dirty="0">
                <a:latin typeface="Grandview" panose="020B0502040204020203" pitchFamily="34" charset="0"/>
              </a:rPr>
              <a:t>hoe meer toe-eigening van het zijn er is, hoe meer onteigening door het niets woedt</a:t>
            </a:r>
            <a:r>
              <a:rPr lang="nl-NL" i="1" dirty="0">
                <a:latin typeface="Grandview" panose="020B0502040204020203" pitchFamily="34" charset="0"/>
              </a:rPr>
              <a:t>, wat ik ook, ronduit, het Kwaad noem</a:t>
            </a:r>
            <a:r>
              <a:rPr lang="nl-NL" dirty="0">
                <a:latin typeface="Grandview" panose="020B0502040204020203" pitchFamily="34" charset="0"/>
              </a:rPr>
              <a:t>’</a:t>
            </a:r>
            <a:endParaRPr lang="en-US" dirty="0">
              <a:latin typeface="Grandview" panose="020B0502040204020203" pitchFamily="34" charset="0"/>
            </a:endParaRPr>
          </a:p>
        </p:txBody>
      </p:sp>
      <p:pic>
        <p:nvPicPr>
          <p:cNvPr id="5" name="Afbeelding 4" descr="Afbeelding met standbeeld, beeldhouwwerk, Artefact, Snijwerk&#10;&#10;Automatisch gegenereerde beschrijving">
            <a:extLst>
              <a:ext uri="{FF2B5EF4-FFF2-40B4-BE49-F238E27FC236}">
                <a16:creationId xmlns:a16="http://schemas.microsoft.com/office/drawing/2014/main" id="{402D7791-A154-3411-4B3F-840C52422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 y="0"/>
            <a:ext cx="2051474" cy="1704678"/>
          </a:xfrm>
          <a:prstGeom prst="rect">
            <a:avLst/>
          </a:prstGeom>
        </p:spPr>
      </p:pic>
    </p:spTree>
    <p:extLst>
      <p:ext uri="{BB962C8B-B14F-4D97-AF65-F5344CB8AC3E}">
        <p14:creationId xmlns:p14="http://schemas.microsoft.com/office/powerpoint/2010/main" val="3098532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3C669-B32D-9B54-9C91-03A7E030E51D}"/>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Mr. </a:t>
            </a:r>
            <a:r>
              <a:rPr lang="nl-NL" dirty="0" err="1">
                <a:latin typeface="Grandview" panose="020B0502040204020203" pitchFamily="34" charset="0"/>
              </a:rPr>
              <a:t>Hyper-Pleonectic</a:t>
            </a:r>
            <a:r>
              <a:rPr lang="nl-NL" dirty="0">
                <a:latin typeface="Grandview" panose="020B0502040204020203" pitchFamily="34" charset="0"/>
              </a:rPr>
              <a:t> </a:t>
            </a:r>
          </a:p>
        </p:txBody>
      </p:sp>
      <p:pic>
        <p:nvPicPr>
          <p:cNvPr id="4" name="Tijdelijke aanduiding voor inhoud 3" descr="r/monarchism - I Genuinely Believe Trump Should Be Made Emperor of the United States. Change my mind.">
            <a:extLst>
              <a:ext uri="{FF2B5EF4-FFF2-40B4-BE49-F238E27FC236}">
                <a16:creationId xmlns:a16="http://schemas.microsoft.com/office/drawing/2014/main" id="{07345422-EAA9-E04B-E770-0D5F5CED0090}"/>
              </a:ext>
            </a:extLst>
          </p:cNvPr>
          <p:cNvPicPr>
            <a:picLocks noGrp="1" noChangeAspect="1"/>
          </p:cNvPicPr>
          <p:nvPr>
            <p:ph idx="1"/>
          </p:nvPr>
        </p:nvPicPr>
        <p:blipFill>
          <a:blip r:embed="rId2"/>
          <a:stretch>
            <a:fillRect/>
          </a:stretch>
        </p:blipFill>
        <p:spPr>
          <a:xfrm>
            <a:off x="508000" y="1758950"/>
            <a:ext cx="8128000" cy="4559300"/>
          </a:xfrm>
          <a:prstGeom prst="rect">
            <a:avLst/>
          </a:prstGeom>
        </p:spPr>
      </p:pic>
    </p:spTree>
    <p:extLst>
      <p:ext uri="{BB962C8B-B14F-4D97-AF65-F5344CB8AC3E}">
        <p14:creationId xmlns:p14="http://schemas.microsoft.com/office/powerpoint/2010/main" val="455548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AF3FF1-04A2-2130-FA7F-0064D243C3C7}"/>
              </a:ext>
            </a:extLst>
          </p:cNvPr>
          <p:cNvSpPr>
            <a:spLocks noGrp="1"/>
          </p:cNvSpPr>
          <p:nvPr>
            <p:ph type="title"/>
          </p:nvPr>
        </p:nvSpPr>
        <p:spPr>
          <a:solidFill>
            <a:schemeClr val="tx1"/>
          </a:solidFill>
        </p:spPr>
        <p:txBody>
          <a:bodyPr>
            <a:normAutofit/>
          </a:bodyPr>
          <a:lstStyle/>
          <a:p>
            <a:pPr algn="ctr"/>
            <a:r>
              <a:rPr lang="nl-NL" i="1" dirty="0" err="1">
                <a:latin typeface="Grandview" panose="020B0502040204020203" pitchFamily="34" charset="0"/>
              </a:rPr>
              <a:t>Deinotaton</a:t>
            </a:r>
            <a:r>
              <a:rPr lang="nl-NL" dirty="0">
                <a:latin typeface="Grandview" panose="020B0502040204020203" pitchFamily="34" charset="0"/>
              </a:rPr>
              <a:t> als techno-mimese</a:t>
            </a:r>
          </a:p>
        </p:txBody>
      </p:sp>
      <p:sp>
        <p:nvSpPr>
          <p:cNvPr id="3" name="Tijdelijke aanduiding voor inhoud 2">
            <a:extLst>
              <a:ext uri="{FF2B5EF4-FFF2-40B4-BE49-F238E27FC236}">
                <a16:creationId xmlns:a16="http://schemas.microsoft.com/office/drawing/2014/main" id="{8B088FC7-9DCC-2DF2-D5A1-87763F8E773C}"/>
              </a:ext>
            </a:extLst>
          </p:cNvPr>
          <p:cNvSpPr>
            <a:spLocks noGrp="1"/>
          </p:cNvSpPr>
          <p:nvPr>
            <p:ph idx="1"/>
          </p:nvPr>
        </p:nvSpPr>
        <p:spPr/>
        <p:txBody>
          <a:bodyPr>
            <a:normAutofit fontScale="92500" lnSpcReduction="20000"/>
          </a:bodyPr>
          <a:lstStyle/>
          <a:p>
            <a:r>
              <a:rPr lang="nl-NL" dirty="0">
                <a:latin typeface="Grandview" panose="020B0502040204020203" pitchFamily="34" charset="0"/>
              </a:rPr>
              <a:t>De mens is het dier van de </a:t>
            </a:r>
            <a:r>
              <a:rPr lang="nl-NL" b="1" dirty="0">
                <a:latin typeface="Grandview" panose="020B0502040204020203" pitchFamily="34" charset="0"/>
              </a:rPr>
              <a:t>sluwe techno-mimetische toe-eigening</a:t>
            </a:r>
            <a:r>
              <a:rPr lang="nl-NL" dirty="0">
                <a:latin typeface="Grandview" panose="020B0502040204020203" pitchFamily="34" charset="0"/>
              </a:rPr>
              <a:t>, van </a:t>
            </a:r>
            <a:r>
              <a:rPr lang="nl-NL" b="1" dirty="0">
                <a:latin typeface="Grandview" panose="020B0502040204020203" pitchFamily="34" charset="0"/>
              </a:rPr>
              <a:t>technologische virtuositeit/scherpzinnigheid</a:t>
            </a:r>
          </a:p>
          <a:p>
            <a:endParaRPr lang="nl-NL" dirty="0">
              <a:latin typeface="Grandview" panose="020B0502040204020203" pitchFamily="34" charset="0"/>
            </a:endParaRPr>
          </a:p>
          <a:p>
            <a:r>
              <a:rPr lang="nl-NL" dirty="0">
                <a:latin typeface="Grandview" panose="020B0502040204020203" pitchFamily="34" charset="0"/>
              </a:rPr>
              <a:t>De </a:t>
            </a:r>
            <a:r>
              <a:rPr lang="nl-NL" b="1" dirty="0">
                <a:latin typeface="Grandview" panose="020B0502040204020203" pitchFamily="34" charset="0"/>
              </a:rPr>
              <a:t>techno-mimetische</a:t>
            </a:r>
            <a:r>
              <a:rPr lang="nl-NL" dirty="0">
                <a:latin typeface="Grandview" panose="020B0502040204020203" pitchFamily="34" charset="0"/>
              </a:rPr>
              <a:t>, </a:t>
            </a:r>
            <a:r>
              <a:rPr lang="nl-NL" b="1" dirty="0">
                <a:latin typeface="Grandview" panose="020B0502040204020203" pitchFamily="34" charset="0"/>
              </a:rPr>
              <a:t>menselijke</a:t>
            </a:r>
            <a:r>
              <a:rPr lang="nl-NL" dirty="0">
                <a:latin typeface="Grandview" panose="020B0502040204020203" pitchFamily="34" charset="0"/>
              </a:rPr>
              <a:t> fase van toe-eigening is uniek in die zin </a:t>
            </a:r>
            <a:r>
              <a:rPr lang="nl-NL" b="1" dirty="0">
                <a:latin typeface="Grandview" panose="020B0502040204020203" pitchFamily="34" charset="0"/>
              </a:rPr>
              <a:t>dat het de gehele materialiteit van de natuur toe-eigent door de </a:t>
            </a:r>
            <a:r>
              <a:rPr lang="nl-NL" dirty="0">
                <a:latin typeface="Grandview" panose="020B0502040204020203" pitchFamily="34" charset="0"/>
              </a:rPr>
              <a:t>(immateriële, onzichtbare) </a:t>
            </a:r>
            <a:r>
              <a:rPr lang="nl-NL" b="1" dirty="0">
                <a:latin typeface="Grandview" panose="020B0502040204020203" pitchFamily="34" charset="0"/>
              </a:rPr>
              <a:t>wetten van de natuur </a:t>
            </a:r>
            <a:r>
              <a:rPr lang="nl-NL" dirty="0">
                <a:latin typeface="Grandview" panose="020B0502040204020203" pitchFamily="34" charset="0"/>
              </a:rPr>
              <a:t>(= wetenschap) </a:t>
            </a:r>
            <a:r>
              <a:rPr lang="nl-NL" b="1" dirty="0">
                <a:latin typeface="Grandview" panose="020B0502040204020203" pitchFamily="34" charset="0"/>
              </a:rPr>
              <a:t>toe te eigenen</a:t>
            </a:r>
          </a:p>
          <a:p>
            <a:endParaRPr lang="nl-NL" dirty="0">
              <a:latin typeface="Grandview" panose="020B0502040204020203" pitchFamily="34" charset="0"/>
            </a:endParaRPr>
          </a:p>
          <a:p>
            <a:r>
              <a:rPr lang="nl-NL" dirty="0">
                <a:latin typeface="Grandview" panose="020B0502040204020203" pitchFamily="34" charset="0"/>
              </a:rPr>
              <a:t>Niet alleen toe-eigening van de natuur en het zijnde (</a:t>
            </a:r>
            <a:r>
              <a:rPr lang="nl-NL" i="1" dirty="0">
                <a:latin typeface="Grandview" panose="020B0502040204020203" pitchFamily="34" charset="0"/>
              </a:rPr>
              <a:t>ontisch</a:t>
            </a:r>
            <a:r>
              <a:rPr lang="nl-NL" dirty="0">
                <a:latin typeface="Grandview" panose="020B0502040204020203" pitchFamily="34" charset="0"/>
              </a:rPr>
              <a:t>) maar van de </a:t>
            </a:r>
            <a:r>
              <a:rPr lang="nl-NL" b="1" dirty="0">
                <a:latin typeface="Grandview" panose="020B0502040204020203" pitchFamily="34" charset="0"/>
              </a:rPr>
              <a:t>wetten </a:t>
            </a:r>
            <a:r>
              <a:rPr lang="nl-NL" dirty="0">
                <a:latin typeface="Grandview" panose="020B0502040204020203" pitchFamily="34" charset="0"/>
              </a:rPr>
              <a:t>van de natuur en het zijnde (</a:t>
            </a:r>
            <a:r>
              <a:rPr lang="nl-NL" i="1" dirty="0">
                <a:latin typeface="Grandview" panose="020B0502040204020203" pitchFamily="34" charset="0"/>
              </a:rPr>
              <a:t>ontologisch</a:t>
            </a:r>
            <a:r>
              <a:rPr lang="nl-NL" dirty="0">
                <a:latin typeface="Grandview" panose="020B0502040204020203" pitchFamily="34" charset="0"/>
              </a:rPr>
              <a:t>)</a:t>
            </a:r>
          </a:p>
          <a:p>
            <a:endParaRPr lang="nl-NL" dirty="0">
              <a:latin typeface="Grandview" panose="020B0502040204020203" pitchFamily="34" charset="0"/>
            </a:endParaRPr>
          </a:p>
          <a:p>
            <a:r>
              <a:rPr lang="nl-NL" dirty="0">
                <a:latin typeface="Grandview" panose="020B0502040204020203" pitchFamily="34" charset="0"/>
              </a:rPr>
              <a:t>Techno-mimetische toe-eigening is de </a:t>
            </a:r>
            <a:r>
              <a:rPr lang="nl-NL" b="1" dirty="0">
                <a:latin typeface="Grandview" panose="020B0502040204020203" pitchFamily="34" charset="0"/>
              </a:rPr>
              <a:t>antropologische </a:t>
            </a:r>
            <a:r>
              <a:rPr lang="nl-NL" b="1" dirty="0" err="1">
                <a:latin typeface="Grandview" panose="020B0502040204020203" pitchFamily="34" charset="0"/>
              </a:rPr>
              <a:t>archi</a:t>
            </a:r>
            <a:r>
              <a:rPr lang="nl-NL" b="1" dirty="0">
                <a:latin typeface="Grandview" panose="020B0502040204020203" pitchFamily="34" charset="0"/>
              </a:rPr>
              <a:t>-gebeurtenis</a:t>
            </a:r>
            <a:r>
              <a:rPr lang="nl-NL" dirty="0">
                <a:latin typeface="Grandview" panose="020B0502040204020203" pitchFamily="34" charset="0"/>
              </a:rPr>
              <a:t>, en ontketent de </a:t>
            </a:r>
            <a:r>
              <a:rPr lang="nl-NL" b="1" dirty="0" err="1">
                <a:latin typeface="Grandview" panose="020B0502040204020203" pitchFamily="34" charset="0"/>
              </a:rPr>
              <a:t>ont-eigenende</a:t>
            </a:r>
            <a:r>
              <a:rPr lang="nl-NL" b="1" dirty="0">
                <a:latin typeface="Grandview" panose="020B0502040204020203" pitchFamily="34" charset="0"/>
              </a:rPr>
              <a:t> </a:t>
            </a:r>
            <a:r>
              <a:rPr lang="nl-NL" b="1" dirty="0" err="1">
                <a:latin typeface="Grandview" panose="020B0502040204020203" pitchFamily="34" charset="0"/>
              </a:rPr>
              <a:t>apocalyps</a:t>
            </a:r>
            <a:r>
              <a:rPr lang="nl-NL" b="1" dirty="0">
                <a:latin typeface="Grandview" panose="020B0502040204020203" pitchFamily="34" charset="0"/>
              </a:rPr>
              <a:t> </a:t>
            </a:r>
            <a:r>
              <a:rPr lang="nl-NL" dirty="0">
                <a:latin typeface="Grandview" panose="020B0502040204020203" pitchFamily="34" charset="0"/>
              </a:rPr>
              <a:t>die we tegenwoordig het </a:t>
            </a:r>
            <a:r>
              <a:rPr lang="nl-NL" b="1" dirty="0">
                <a:latin typeface="Grandview" panose="020B0502040204020203" pitchFamily="34" charset="0"/>
              </a:rPr>
              <a:t>Antropoceen</a:t>
            </a:r>
            <a:r>
              <a:rPr lang="nl-NL" dirty="0">
                <a:latin typeface="Grandview" panose="020B0502040204020203" pitchFamily="34" charset="0"/>
              </a:rPr>
              <a:t> noemen; de globale planetaire crisis die het voortbestaan van de mens zelf op het spel zet</a:t>
            </a:r>
            <a:br>
              <a:rPr lang="nl-NL" i="1" dirty="0">
                <a:latin typeface="Grandview" panose="020B0502040204020203" pitchFamily="34" charset="0"/>
              </a:rPr>
            </a:br>
            <a:endParaRPr lang="en-US" b="1" dirty="0">
              <a:latin typeface="Grandview" panose="020B0502040204020203" pitchFamily="34" charset="0"/>
            </a:endParaRPr>
          </a:p>
        </p:txBody>
      </p:sp>
    </p:spTree>
    <p:extLst>
      <p:ext uri="{BB962C8B-B14F-4D97-AF65-F5344CB8AC3E}">
        <p14:creationId xmlns:p14="http://schemas.microsoft.com/office/powerpoint/2010/main" val="1103022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AB4AD642-0A9A-0AD0-C82A-AC923E883231}"/>
              </a:ext>
            </a:extLst>
          </p:cNvPr>
          <p:cNvPicPr>
            <a:picLocks noChangeAspect="1"/>
          </p:cNvPicPr>
          <p:nvPr/>
        </p:nvPicPr>
        <p:blipFill>
          <a:blip r:embed="rId2"/>
          <a:srcRect l="24667" b="-445"/>
          <a:stretch/>
        </p:blipFill>
        <p:spPr>
          <a:xfrm>
            <a:off x="20" y="1"/>
            <a:ext cx="9143980"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5" name="Titel 4">
            <a:extLst>
              <a:ext uri="{FF2B5EF4-FFF2-40B4-BE49-F238E27FC236}">
                <a16:creationId xmlns:a16="http://schemas.microsoft.com/office/drawing/2014/main" id="{751A8864-A308-D423-9706-1AD0CC93699C}"/>
              </a:ext>
            </a:extLst>
          </p:cNvPr>
          <p:cNvSpPr>
            <a:spLocks noGrp="1"/>
          </p:cNvSpPr>
          <p:nvPr>
            <p:ph type="title"/>
          </p:nvPr>
        </p:nvSpPr>
        <p:spPr>
          <a:xfrm>
            <a:off x="179512" y="5301208"/>
            <a:ext cx="5198489" cy="1556791"/>
          </a:xfrm>
        </p:spPr>
        <p:txBody>
          <a:bodyPr vert="horz" lIns="91440" tIns="45720" rIns="91440" bIns="45720" rtlCol="0" anchor="b">
            <a:normAutofit fontScale="90000"/>
          </a:bodyPr>
          <a:lstStyle/>
          <a:p>
            <a:pPr algn="ctr" defTabSz="914400"/>
            <a:r>
              <a:rPr lang="nl-NL" sz="2000" dirty="0">
                <a:solidFill>
                  <a:schemeClr val="tx1">
                    <a:lumMod val="85000"/>
                    <a:lumOff val="15000"/>
                  </a:schemeClr>
                </a:solidFill>
                <a:latin typeface="Grandview" panose="020B0502040204020203" pitchFamily="34" charset="0"/>
              </a:rPr>
              <a:t>‘</a:t>
            </a:r>
            <a:r>
              <a:rPr lang="nl-NL" sz="2000" i="1" dirty="0">
                <a:solidFill>
                  <a:schemeClr val="tx1">
                    <a:lumMod val="85000"/>
                    <a:lumOff val="15000"/>
                  </a:schemeClr>
                </a:solidFill>
                <a:latin typeface="Grandview" panose="020B0502040204020203" pitchFamily="34" charset="0"/>
              </a:rPr>
              <a:t>De techniek is niets anders dan God; God is niets</a:t>
            </a:r>
            <a:br>
              <a:rPr lang="nl-NL" sz="2000" i="1" dirty="0">
                <a:solidFill>
                  <a:schemeClr val="tx1">
                    <a:lumMod val="85000"/>
                    <a:lumOff val="15000"/>
                  </a:schemeClr>
                </a:solidFill>
                <a:latin typeface="Grandview" panose="020B0502040204020203" pitchFamily="34" charset="0"/>
              </a:rPr>
            </a:br>
            <a:r>
              <a:rPr lang="nl-NL" sz="2000" i="1" dirty="0">
                <a:solidFill>
                  <a:schemeClr val="tx1">
                    <a:lumMod val="85000"/>
                    <a:lumOff val="15000"/>
                  </a:schemeClr>
                </a:solidFill>
                <a:latin typeface="Grandview" panose="020B0502040204020203" pitchFamily="34" charset="0"/>
              </a:rPr>
              <a:t>anders dan de planetaire technologische installatie</a:t>
            </a:r>
            <a:r>
              <a:rPr lang="en-US" sz="2000" dirty="0">
                <a:solidFill>
                  <a:schemeClr val="tx1">
                    <a:lumMod val="85000"/>
                    <a:lumOff val="15000"/>
                  </a:schemeClr>
                </a:solidFill>
                <a:latin typeface="Grandview" panose="020B0502040204020203" pitchFamily="34" charset="0"/>
              </a:rPr>
              <a:t>’ </a:t>
            </a:r>
            <a:br>
              <a:rPr lang="en-US" sz="1700" dirty="0">
                <a:solidFill>
                  <a:schemeClr val="tx1">
                    <a:lumMod val="85000"/>
                    <a:lumOff val="15000"/>
                  </a:schemeClr>
                </a:solidFill>
                <a:latin typeface="Grandview" panose="020B0502040204020203" pitchFamily="34" charset="0"/>
              </a:rPr>
            </a:br>
            <a:br>
              <a:rPr lang="en-US" sz="1600" dirty="0">
                <a:solidFill>
                  <a:schemeClr val="tx1">
                    <a:lumMod val="85000"/>
                    <a:lumOff val="15000"/>
                  </a:schemeClr>
                </a:solidFill>
                <a:latin typeface="Grandview" panose="020B0502040204020203" pitchFamily="34" charset="0"/>
              </a:rPr>
            </a:br>
            <a:r>
              <a:rPr lang="en-US" sz="1600" dirty="0">
                <a:solidFill>
                  <a:schemeClr val="tx1">
                    <a:lumMod val="85000"/>
                    <a:lumOff val="15000"/>
                  </a:schemeClr>
                </a:solidFill>
                <a:latin typeface="Grandview" panose="020B0502040204020203" pitchFamily="34" charset="0"/>
              </a:rPr>
              <a:t>Mehdi Belhaj Kacem</a:t>
            </a:r>
          </a:p>
        </p:txBody>
      </p:sp>
      <p:pic>
        <p:nvPicPr>
          <p:cNvPr id="9" name="Afbeelding 8" descr="Afbeelding met tekst, Lettertype, schermopname, ontwerp&#10;&#10;Door AI gegenereerde inhoud is mogelijk onjuist.">
            <a:extLst>
              <a:ext uri="{FF2B5EF4-FFF2-40B4-BE49-F238E27FC236}">
                <a16:creationId xmlns:a16="http://schemas.microsoft.com/office/drawing/2014/main" id="{5CDB74AD-8DF0-0123-030D-9D4C863B56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768" y="1556792"/>
            <a:ext cx="1766249" cy="2777318"/>
          </a:xfrm>
          <a:prstGeom prst="rect">
            <a:avLst/>
          </a:prstGeom>
        </p:spPr>
      </p:pic>
      <p:pic>
        <p:nvPicPr>
          <p:cNvPr id="11" name="Afbeelding 10" descr="Afbeelding met Menselijk gezicht, persoon, portret, wenkbrauw&#10;&#10;Door AI gegenereerde inhoud is mogelijk onjuist.">
            <a:extLst>
              <a:ext uri="{FF2B5EF4-FFF2-40B4-BE49-F238E27FC236}">
                <a16:creationId xmlns:a16="http://schemas.microsoft.com/office/drawing/2014/main" id="{6FBB3B50-F939-B64A-4F90-A998F70A25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8556" y="2945451"/>
            <a:ext cx="1319071" cy="1861356"/>
          </a:xfrm>
          <a:prstGeom prst="rect">
            <a:avLst/>
          </a:prstGeom>
        </p:spPr>
      </p:pic>
      <p:pic>
        <p:nvPicPr>
          <p:cNvPr id="2" name="Afbeelding 1">
            <a:extLst>
              <a:ext uri="{FF2B5EF4-FFF2-40B4-BE49-F238E27FC236}">
                <a16:creationId xmlns:a16="http://schemas.microsoft.com/office/drawing/2014/main" id="{E983B197-03B3-4B6C-1315-1782F01F3867}"/>
              </a:ext>
            </a:extLst>
          </p:cNvPr>
          <p:cNvPicPr>
            <a:picLocks noChangeAspect="1"/>
          </p:cNvPicPr>
          <p:nvPr/>
        </p:nvPicPr>
        <p:blipFill>
          <a:blip r:embed="rId5"/>
          <a:stretch>
            <a:fillRect/>
          </a:stretch>
        </p:blipFill>
        <p:spPr>
          <a:xfrm>
            <a:off x="5547627" y="3416429"/>
            <a:ext cx="1744788" cy="2780755"/>
          </a:xfrm>
          <a:prstGeom prst="rect">
            <a:avLst/>
          </a:prstGeom>
        </p:spPr>
      </p:pic>
    </p:spTree>
    <p:extLst>
      <p:ext uri="{BB962C8B-B14F-4D97-AF65-F5344CB8AC3E}">
        <p14:creationId xmlns:p14="http://schemas.microsoft.com/office/powerpoint/2010/main" val="1538985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Robotbesturing van een machine">
            <a:extLst>
              <a:ext uri="{FF2B5EF4-FFF2-40B4-BE49-F238E27FC236}">
                <a16:creationId xmlns:a16="http://schemas.microsoft.com/office/drawing/2014/main" id="{93427850-AC7B-87D5-5A28-55AE093F2051}"/>
              </a:ext>
            </a:extLst>
          </p:cNvPr>
          <p:cNvPicPr>
            <a:picLocks noChangeAspect="1"/>
          </p:cNvPicPr>
          <p:nvPr/>
        </p:nvPicPr>
        <p:blipFill>
          <a:blip r:embed="rId2"/>
          <a:srcRect b="1862"/>
          <a:stretch>
            <a:fillRect/>
          </a:stretch>
        </p:blipFill>
        <p:spPr>
          <a:xfrm>
            <a:off x="20" y="-7619"/>
            <a:ext cx="9143979" cy="6887364"/>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
            <a:ext cx="4174944"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08502" y="1500874"/>
            <a:ext cx="6887365" cy="3870356"/>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48"/>
            <a:ext cx="1559634"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780082" y="3068761"/>
            <a:ext cx="3378495"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580917" y="-6485"/>
            <a:ext cx="257037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38276" y="464574"/>
            <a:ext cx="3682024" cy="9158579"/>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7639"/>
            <a:ext cx="3659866"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69655C43-F4B3-654C-136A-9B4F2A19EC45}"/>
              </a:ext>
            </a:extLst>
          </p:cNvPr>
          <p:cNvSpPr>
            <a:spLocks noGrp="1"/>
          </p:cNvSpPr>
          <p:nvPr>
            <p:ph type="title"/>
          </p:nvPr>
        </p:nvSpPr>
        <p:spPr>
          <a:xfrm>
            <a:off x="329622" y="3071259"/>
            <a:ext cx="4065161" cy="2839273"/>
          </a:xfrm>
        </p:spPr>
        <p:txBody>
          <a:bodyPr vert="horz" lIns="91440" tIns="45720" rIns="91440" bIns="45720" rtlCol="0" anchor="b">
            <a:normAutofit/>
          </a:bodyPr>
          <a:lstStyle/>
          <a:p>
            <a:pPr defTabSz="914400"/>
            <a:r>
              <a:rPr lang="en-US" sz="3500" dirty="0" err="1">
                <a:solidFill>
                  <a:srgbClr val="FFFFFF"/>
                </a:solidFill>
              </a:rPr>
              <a:t>Techniek</a:t>
            </a:r>
            <a:r>
              <a:rPr lang="en-US" sz="3500" dirty="0">
                <a:solidFill>
                  <a:srgbClr val="FFFFFF"/>
                </a:solidFill>
              </a:rPr>
              <a:t> = God???</a:t>
            </a:r>
          </a:p>
        </p:txBody>
      </p:sp>
    </p:spTree>
    <p:extLst>
      <p:ext uri="{BB962C8B-B14F-4D97-AF65-F5344CB8AC3E}">
        <p14:creationId xmlns:p14="http://schemas.microsoft.com/office/powerpoint/2010/main" val="3536089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77E201-8441-597C-9720-ED300ACAFBB8}"/>
              </a:ext>
            </a:extLst>
          </p:cNvPr>
          <p:cNvSpPr>
            <a:spLocks noGrp="1"/>
          </p:cNvSpPr>
          <p:nvPr>
            <p:ph type="title"/>
          </p:nvPr>
        </p:nvSpPr>
        <p:spPr>
          <a:xfrm>
            <a:off x="1187625" y="179443"/>
            <a:ext cx="7956375" cy="1325563"/>
          </a:xfrm>
          <a:solidFill>
            <a:schemeClr val="tx1"/>
          </a:solidFill>
        </p:spPr>
        <p:txBody>
          <a:bodyPr>
            <a:noAutofit/>
          </a:bodyPr>
          <a:lstStyle/>
          <a:p>
            <a:pPr algn="ctr"/>
            <a:r>
              <a:rPr lang="nl-NL" sz="3600" dirty="0">
                <a:solidFill>
                  <a:schemeClr val="accent2"/>
                </a:solidFill>
                <a:latin typeface="Grandview" panose="020B0502040204020203" pitchFamily="34" charset="0"/>
              </a:rPr>
              <a:t>‘</a:t>
            </a:r>
            <a:r>
              <a:rPr lang="nl-NL" sz="3600" i="1" dirty="0">
                <a:solidFill>
                  <a:schemeClr val="accent2"/>
                </a:solidFill>
                <a:latin typeface="Grandview" panose="020B0502040204020203" pitchFamily="34" charset="0"/>
              </a:rPr>
              <a:t>Techniek is de concrete realisering van de </a:t>
            </a:r>
            <a:r>
              <a:rPr lang="nl-NL" sz="3600" i="1" dirty="0" err="1">
                <a:solidFill>
                  <a:schemeClr val="accent2"/>
                </a:solidFill>
                <a:latin typeface="Grandview" panose="020B0502040204020203" pitchFamily="34" charset="0"/>
              </a:rPr>
              <a:t>meta-fysica</a:t>
            </a:r>
            <a:r>
              <a:rPr lang="nl-NL" sz="3600" dirty="0">
                <a:solidFill>
                  <a:schemeClr val="accent2"/>
                </a:solidFill>
                <a:latin typeface="Grandview" panose="020B0502040204020203" pitchFamily="34" charset="0"/>
              </a:rPr>
              <a:t>’ (M. Heidegger)</a:t>
            </a:r>
          </a:p>
        </p:txBody>
      </p:sp>
      <p:sp>
        <p:nvSpPr>
          <p:cNvPr id="4" name="Content Placeholder 3">
            <a:extLst>
              <a:ext uri="{FF2B5EF4-FFF2-40B4-BE49-F238E27FC236}">
                <a16:creationId xmlns:a16="http://schemas.microsoft.com/office/drawing/2014/main" id="{1FC3A479-F903-302F-540C-BA5E1AAE8985}"/>
              </a:ext>
            </a:extLst>
          </p:cNvPr>
          <p:cNvSpPr>
            <a:spLocks noGrp="1"/>
          </p:cNvSpPr>
          <p:nvPr>
            <p:ph sz="half" idx="1"/>
          </p:nvPr>
        </p:nvSpPr>
        <p:spPr>
          <a:xfrm>
            <a:off x="467544" y="1825624"/>
            <a:ext cx="4175571" cy="4576191"/>
          </a:xfrm>
        </p:spPr>
        <p:txBody>
          <a:bodyPr>
            <a:normAutofit fontScale="92500" lnSpcReduction="10000"/>
          </a:bodyPr>
          <a:lstStyle/>
          <a:p>
            <a:r>
              <a:rPr lang="en-US" dirty="0" err="1">
                <a:latin typeface="Grandview" panose="020B0502040204020203" pitchFamily="34" charset="0"/>
              </a:rPr>
              <a:t>Mechanische</a:t>
            </a:r>
            <a:r>
              <a:rPr lang="en-US" dirty="0">
                <a:latin typeface="Grandview" panose="020B0502040204020203" pitchFamily="34" charset="0"/>
              </a:rPr>
              <a:t> </a:t>
            </a:r>
            <a:r>
              <a:rPr lang="en-US" dirty="0" err="1">
                <a:latin typeface="Grandview" panose="020B0502040204020203" pitchFamily="34" charset="0"/>
              </a:rPr>
              <a:t>wereldbeeld</a:t>
            </a:r>
            <a:endParaRPr lang="en-US" dirty="0">
              <a:latin typeface="Grandview" panose="020B0502040204020203" pitchFamily="34" charset="0"/>
            </a:endParaRPr>
          </a:p>
          <a:p>
            <a:endParaRPr lang="en-US" dirty="0">
              <a:latin typeface="Grandview" panose="020B0502040204020203" pitchFamily="34" charset="0"/>
            </a:endParaRPr>
          </a:p>
          <a:p>
            <a:r>
              <a:rPr lang="en-US" dirty="0" err="1">
                <a:latin typeface="Grandview" panose="020B0502040204020203" pitchFamily="34" charset="0"/>
              </a:rPr>
              <a:t>Mathematisering</a:t>
            </a:r>
            <a:endParaRPr lang="en-US" dirty="0">
              <a:latin typeface="Grandview" panose="020B0502040204020203" pitchFamily="34" charset="0"/>
            </a:endParaRPr>
          </a:p>
          <a:p>
            <a:endParaRPr lang="en-US" dirty="0">
              <a:latin typeface="Grandview" panose="020B0502040204020203" pitchFamily="34" charset="0"/>
            </a:endParaRPr>
          </a:p>
          <a:p>
            <a:r>
              <a:rPr lang="en-US" dirty="0" err="1">
                <a:latin typeface="Grandview" panose="020B0502040204020203" pitchFamily="34" charset="0"/>
              </a:rPr>
              <a:t>Effici</a:t>
            </a:r>
            <a:r>
              <a:rPr lang="en-US" dirty="0" err="1">
                <a:latin typeface="Aptos" panose="020B0004020202020204" pitchFamily="34" charset="0"/>
              </a:rPr>
              <a:t>ë</a:t>
            </a:r>
            <a:r>
              <a:rPr lang="en-US" dirty="0" err="1">
                <a:latin typeface="Grandview" panose="020B0502040204020203" pitchFamily="34" charset="0"/>
              </a:rPr>
              <a:t>nte</a:t>
            </a:r>
            <a:r>
              <a:rPr lang="en-US" dirty="0">
                <a:latin typeface="Grandview" panose="020B0502040204020203" pitchFamily="34" charset="0"/>
              </a:rPr>
              <a:t> </a:t>
            </a:r>
            <a:r>
              <a:rPr lang="en-US" dirty="0" err="1">
                <a:latin typeface="Grandview" panose="020B0502040204020203" pitchFamily="34" charset="0"/>
              </a:rPr>
              <a:t>oorzakelijkheid</a:t>
            </a:r>
            <a:r>
              <a:rPr lang="en-US" dirty="0">
                <a:latin typeface="Grandview" panose="020B0502040204020203" pitchFamily="34" charset="0"/>
              </a:rPr>
              <a:t> (</a:t>
            </a:r>
            <a:r>
              <a:rPr lang="en-US" dirty="0" err="1">
                <a:latin typeface="Grandview" panose="020B0502040204020203" pitchFamily="34" charset="0"/>
              </a:rPr>
              <a:t>natuurwetmatigheid</a:t>
            </a:r>
            <a:r>
              <a:rPr lang="en-US" dirty="0">
                <a:latin typeface="Grandview" panose="020B0502040204020203" pitchFamily="34" charset="0"/>
              </a:rPr>
              <a:t>)</a:t>
            </a:r>
          </a:p>
          <a:p>
            <a:endParaRPr lang="en-US" dirty="0">
              <a:latin typeface="Grandview" panose="020B0502040204020203" pitchFamily="34" charset="0"/>
            </a:endParaRPr>
          </a:p>
          <a:p>
            <a:r>
              <a:rPr lang="en-US" dirty="0">
                <a:latin typeface="Grandview" panose="020B0502040204020203" pitchFamily="34" charset="0"/>
              </a:rPr>
              <a:t>Principe v/d </a:t>
            </a:r>
            <a:r>
              <a:rPr lang="en-US" dirty="0" err="1">
                <a:latin typeface="Grandview" panose="020B0502040204020203" pitchFamily="34" charset="0"/>
              </a:rPr>
              <a:t>voldoende</a:t>
            </a:r>
            <a:r>
              <a:rPr lang="en-US" dirty="0">
                <a:latin typeface="Grandview" panose="020B0502040204020203" pitchFamily="34" charset="0"/>
              </a:rPr>
              <a:t> </a:t>
            </a:r>
            <a:r>
              <a:rPr lang="en-US" dirty="0" err="1">
                <a:latin typeface="Grandview" panose="020B0502040204020203" pitchFamily="34" charset="0"/>
              </a:rPr>
              <a:t>grond</a:t>
            </a:r>
            <a:endParaRPr lang="en-US" dirty="0">
              <a:latin typeface="Grandview" panose="020B0502040204020203" pitchFamily="34" charset="0"/>
            </a:endParaRPr>
          </a:p>
          <a:p>
            <a:endParaRPr lang="en-US" dirty="0">
              <a:latin typeface="Grandview" panose="020B0502040204020203" pitchFamily="34" charset="0"/>
            </a:endParaRPr>
          </a:p>
          <a:p>
            <a:r>
              <a:rPr lang="en-US" dirty="0">
                <a:latin typeface="Grandview" panose="020B0502040204020203" pitchFamily="34" charset="0"/>
              </a:rPr>
              <a:t>Logica, </a:t>
            </a:r>
            <a:r>
              <a:rPr lang="en-US" dirty="0" err="1">
                <a:latin typeface="Grandview" panose="020B0502040204020203" pitchFamily="34" charset="0"/>
              </a:rPr>
              <a:t>berekening</a:t>
            </a:r>
            <a:endParaRPr lang="en-US" dirty="0">
              <a:latin typeface="Grandview" panose="020B0502040204020203" pitchFamily="34" charset="0"/>
            </a:endParaRPr>
          </a:p>
          <a:p>
            <a:endParaRPr lang="en-US" dirty="0">
              <a:latin typeface="Grandview" panose="020B0502040204020203" pitchFamily="34" charset="0"/>
            </a:endParaRPr>
          </a:p>
          <a:p>
            <a:r>
              <a:rPr lang="en-US" dirty="0" err="1">
                <a:latin typeface="Grandview" panose="020B0502040204020203" pitchFamily="34" charset="0"/>
              </a:rPr>
              <a:t>Cybernetica</a:t>
            </a:r>
            <a:r>
              <a:rPr lang="en-US" dirty="0">
                <a:latin typeface="Grandview" panose="020B0502040204020203" pitchFamily="34" charset="0"/>
              </a:rPr>
              <a:t>, informatica, AI</a:t>
            </a:r>
          </a:p>
          <a:p>
            <a:endParaRPr lang="en-US" dirty="0">
              <a:latin typeface="Grandview" panose="020B0502040204020203" pitchFamily="34" charset="0"/>
            </a:endParaRPr>
          </a:p>
          <a:p>
            <a:r>
              <a:rPr lang="en-US" dirty="0">
                <a:latin typeface="Grandview" panose="020B0502040204020203" pitchFamily="34" charset="0"/>
              </a:rPr>
              <a:t>Absolute </a:t>
            </a:r>
            <a:r>
              <a:rPr lang="en-US" dirty="0" err="1">
                <a:latin typeface="Grandview" panose="020B0502040204020203" pitchFamily="34" charset="0"/>
              </a:rPr>
              <a:t>weten</a:t>
            </a:r>
            <a:r>
              <a:rPr lang="en-US" dirty="0">
                <a:latin typeface="Grandview" panose="020B0502040204020203" pitchFamily="34" charset="0"/>
              </a:rPr>
              <a:t>/</a:t>
            </a:r>
            <a:r>
              <a:rPr lang="en-US" dirty="0" err="1">
                <a:latin typeface="Grandview" panose="020B0502040204020203" pitchFamily="34" charset="0"/>
              </a:rPr>
              <a:t>kennis</a:t>
            </a:r>
            <a:endParaRPr lang="nl-NL" dirty="0">
              <a:latin typeface="Grandview" panose="020B0502040204020203" pitchFamily="34" charset="0"/>
            </a:endParaRPr>
          </a:p>
        </p:txBody>
      </p:sp>
      <p:pic>
        <p:nvPicPr>
          <p:cNvPr id="6" name="Content Placeholder 5">
            <a:extLst>
              <a:ext uri="{FF2B5EF4-FFF2-40B4-BE49-F238E27FC236}">
                <a16:creationId xmlns:a16="http://schemas.microsoft.com/office/drawing/2014/main" id="{97565111-469D-AC22-BEE9-2C1E08C92BAE}"/>
              </a:ext>
            </a:extLst>
          </p:cNvPr>
          <p:cNvPicPr>
            <a:picLocks noGrp="1" noChangeAspect="1"/>
          </p:cNvPicPr>
          <p:nvPr>
            <p:ph sz="half" idx="2"/>
          </p:nvPr>
        </p:nvPicPr>
        <p:blipFill>
          <a:blip r:embed="rId2"/>
          <a:stretch>
            <a:fillRect/>
          </a:stretch>
        </p:blipFill>
        <p:spPr>
          <a:xfrm>
            <a:off x="4855999" y="2213357"/>
            <a:ext cx="2080901" cy="1750405"/>
          </a:xfrm>
          <a:prstGeom prst="rect">
            <a:avLst/>
          </a:prstGeom>
        </p:spPr>
      </p:pic>
      <p:pic>
        <p:nvPicPr>
          <p:cNvPr id="7" name="Picture 6">
            <a:extLst>
              <a:ext uri="{FF2B5EF4-FFF2-40B4-BE49-F238E27FC236}">
                <a16:creationId xmlns:a16="http://schemas.microsoft.com/office/drawing/2014/main" id="{A019CEE7-4834-CE27-9F31-662D8D408AAF}"/>
              </a:ext>
            </a:extLst>
          </p:cNvPr>
          <p:cNvPicPr>
            <a:picLocks noChangeAspect="1"/>
          </p:cNvPicPr>
          <p:nvPr/>
        </p:nvPicPr>
        <p:blipFill>
          <a:blip r:embed="rId3"/>
          <a:stretch>
            <a:fillRect/>
          </a:stretch>
        </p:blipFill>
        <p:spPr>
          <a:xfrm>
            <a:off x="6913458" y="2043227"/>
            <a:ext cx="1656907" cy="2032119"/>
          </a:xfrm>
          <a:prstGeom prst="rect">
            <a:avLst/>
          </a:prstGeom>
        </p:spPr>
      </p:pic>
      <p:pic>
        <p:nvPicPr>
          <p:cNvPr id="8" name="Picture 7">
            <a:extLst>
              <a:ext uri="{FF2B5EF4-FFF2-40B4-BE49-F238E27FC236}">
                <a16:creationId xmlns:a16="http://schemas.microsoft.com/office/drawing/2014/main" id="{476AD47E-ECBC-0D4A-308B-FBCDDFC906D5}"/>
              </a:ext>
            </a:extLst>
          </p:cNvPr>
          <p:cNvPicPr>
            <a:picLocks noChangeAspect="1"/>
          </p:cNvPicPr>
          <p:nvPr/>
        </p:nvPicPr>
        <p:blipFill>
          <a:blip r:embed="rId4"/>
          <a:stretch>
            <a:fillRect/>
          </a:stretch>
        </p:blipFill>
        <p:spPr>
          <a:xfrm>
            <a:off x="6960343" y="4189330"/>
            <a:ext cx="1872931" cy="2142493"/>
          </a:xfrm>
          <a:prstGeom prst="rect">
            <a:avLst/>
          </a:prstGeom>
        </p:spPr>
      </p:pic>
      <p:pic>
        <p:nvPicPr>
          <p:cNvPr id="9" name="Picture 8">
            <a:extLst>
              <a:ext uri="{FF2B5EF4-FFF2-40B4-BE49-F238E27FC236}">
                <a16:creationId xmlns:a16="http://schemas.microsoft.com/office/drawing/2014/main" id="{A1ABA85B-D5C7-DBBA-7331-149CF65CF3C7}"/>
              </a:ext>
            </a:extLst>
          </p:cNvPr>
          <p:cNvPicPr>
            <a:picLocks noChangeAspect="1"/>
          </p:cNvPicPr>
          <p:nvPr/>
        </p:nvPicPr>
        <p:blipFill>
          <a:blip r:embed="rId5"/>
          <a:stretch>
            <a:fillRect/>
          </a:stretch>
        </p:blipFill>
        <p:spPr>
          <a:xfrm>
            <a:off x="4620376" y="4642793"/>
            <a:ext cx="2293081" cy="1528721"/>
          </a:xfrm>
          <a:prstGeom prst="rect">
            <a:avLst/>
          </a:prstGeom>
        </p:spPr>
      </p:pic>
      <p:pic>
        <p:nvPicPr>
          <p:cNvPr id="3" name="Afbeelding 2">
            <a:extLst>
              <a:ext uri="{FF2B5EF4-FFF2-40B4-BE49-F238E27FC236}">
                <a16:creationId xmlns:a16="http://schemas.microsoft.com/office/drawing/2014/main" id="{5B32B3DA-53D7-7843-D577-28D3644D370B}"/>
              </a:ext>
            </a:extLst>
          </p:cNvPr>
          <p:cNvPicPr>
            <a:picLocks noChangeAspect="1"/>
          </p:cNvPicPr>
          <p:nvPr/>
        </p:nvPicPr>
        <p:blipFill>
          <a:blip r:embed="rId6"/>
          <a:stretch>
            <a:fillRect/>
          </a:stretch>
        </p:blipFill>
        <p:spPr>
          <a:xfrm>
            <a:off x="0" y="-1"/>
            <a:ext cx="1187625" cy="1505007"/>
          </a:xfrm>
          <a:prstGeom prst="rect">
            <a:avLst/>
          </a:prstGeom>
        </p:spPr>
      </p:pic>
      <p:sp>
        <p:nvSpPr>
          <p:cNvPr id="5" name="Tekstvak 4">
            <a:extLst>
              <a:ext uri="{FF2B5EF4-FFF2-40B4-BE49-F238E27FC236}">
                <a16:creationId xmlns:a16="http://schemas.microsoft.com/office/drawing/2014/main" id="{E0989F59-9CFD-5D0B-46C0-DED5CD1CBB4F}"/>
              </a:ext>
            </a:extLst>
          </p:cNvPr>
          <p:cNvSpPr txBox="1"/>
          <p:nvPr/>
        </p:nvSpPr>
        <p:spPr>
          <a:xfrm>
            <a:off x="5253130" y="4053526"/>
            <a:ext cx="12234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Grandview" panose="020B0502040204020203" pitchFamily="34" charset="0"/>
              </a:rPr>
              <a:t>Descartes</a:t>
            </a:r>
          </a:p>
        </p:txBody>
      </p:sp>
      <p:sp>
        <p:nvSpPr>
          <p:cNvPr id="10" name="Tekstvak 9">
            <a:extLst>
              <a:ext uri="{FF2B5EF4-FFF2-40B4-BE49-F238E27FC236}">
                <a16:creationId xmlns:a16="http://schemas.microsoft.com/office/drawing/2014/main" id="{66486CE3-7082-8485-2FAE-288846E3808F}"/>
              </a:ext>
            </a:extLst>
          </p:cNvPr>
          <p:cNvSpPr txBox="1"/>
          <p:nvPr/>
        </p:nvSpPr>
        <p:spPr>
          <a:xfrm>
            <a:off x="7289990" y="4035332"/>
            <a:ext cx="9332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Grandview" panose="020B0502040204020203" pitchFamily="34" charset="0"/>
              </a:rPr>
              <a:t>Leibniz</a:t>
            </a:r>
          </a:p>
        </p:txBody>
      </p:sp>
      <p:sp>
        <p:nvSpPr>
          <p:cNvPr id="11" name="Tekstvak 10">
            <a:extLst>
              <a:ext uri="{FF2B5EF4-FFF2-40B4-BE49-F238E27FC236}">
                <a16:creationId xmlns:a16="http://schemas.microsoft.com/office/drawing/2014/main" id="{755D1704-922E-7AFE-CE00-75C57A17EA0D}"/>
              </a:ext>
            </a:extLst>
          </p:cNvPr>
          <p:cNvSpPr txBox="1"/>
          <p:nvPr/>
        </p:nvSpPr>
        <p:spPr>
          <a:xfrm>
            <a:off x="5253130" y="6331823"/>
            <a:ext cx="9156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err="1">
                <a:ln>
                  <a:noFill/>
                </a:ln>
                <a:solidFill>
                  <a:prstClr val="black"/>
                </a:solidFill>
                <a:effectLst/>
                <a:uLnTx/>
                <a:uFillTx/>
                <a:latin typeface="Grandview" panose="020B0502040204020203" pitchFamily="34" charset="0"/>
              </a:rPr>
              <a:t>Galileo</a:t>
            </a:r>
            <a:endParaRPr kumimoji="0" lang="nl-NL" sz="1800" b="0" i="0" u="none" strike="noStrike" kern="1200" cap="none" spc="0" normalizeH="0" baseline="0" noProof="0" dirty="0">
              <a:ln>
                <a:noFill/>
              </a:ln>
              <a:solidFill>
                <a:prstClr val="black"/>
              </a:solidFill>
              <a:effectLst/>
              <a:uLnTx/>
              <a:uFillTx/>
              <a:latin typeface="Grandview" panose="020B0502040204020203" pitchFamily="34" charset="0"/>
            </a:endParaRPr>
          </a:p>
        </p:txBody>
      </p:sp>
      <p:sp>
        <p:nvSpPr>
          <p:cNvPr id="12" name="Tekstvak 11">
            <a:extLst>
              <a:ext uri="{FF2B5EF4-FFF2-40B4-BE49-F238E27FC236}">
                <a16:creationId xmlns:a16="http://schemas.microsoft.com/office/drawing/2014/main" id="{A573A24E-467E-DE5B-AD6B-4ED7D3AB9E81}"/>
              </a:ext>
            </a:extLst>
          </p:cNvPr>
          <p:cNvSpPr txBox="1"/>
          <p:nvPr/>
        </p:nvSpPr>
        <p:spPr>
          <a:xfrm>
            <a:off x="7366614" y="6331823"/>
            <a:ext cx="7906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Grandview" panose="020B0502040204020203" pitchFamily="34" charset="0"/>
              </a:rPr>
              <a:t>Hegel</a:t>
            </a:r>
          </a:p>
        </p:txBody>
      </p:sp>
    </p:spTree>
    <p:extLst>
      <p:ext uri="{BB962C8B-B14F-4D97-AF65-F5344CB8AC3E}">
        <p14:creationId xmlns:p14="http://schemas.microsoft.com/office/powerpoint/2010/main" val="4082625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70AC77-C9B4-DFB8-4BE0-1B6930961A9C}"/>
            </a:ext>
          </a:extLst>
        </p:cNvPr>
        <p:cNvGrpSpPr/>
        <p:nvPr/>
      </p:nvGrpSpPr>
      <p:grpSpPr>
        <a:xfrm>
          <a:off x="0" y="0"/>
          <a:ext cx="0" cy="0"/>
          <a:chOff x="0" y="0"/>
          <a:chExt cx="0" cy="0"/>
        </a:xfrm>
      </p:grpSpPr>
      <p:sp useBgFill="1">
        <p:nvSpPr>
          <p:cNvPr id="1035" name="Rectangle 1030">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6" name="Rectangle 1032">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26" name="Picture 2" descr="William Blake, The Ancient of Days, 1794. This illustration by Blake accompanied his publication of The Book of Urizen, and it depicts the titular character, a being of reason and logic, creating the world. Blake's mythology parodies and alludes to established religion's creation stories, but is carefully crafted into Blake's own mythology.">
            <a:extLst>
              <a:ext uri="{FF2B5EF4-FFF2-40B4-BE49-F238E27FC236}">
                <a16:creationId xmlns:a16="http://schemas.microsoft.com/office/drawing/2014/main" id="{0650C919-9B8A-BD8D-9B95-EFD97EDC0338}"/>
              </a:ext>
            </a:extLst>
          </p:cNvPr>
          <p:cNvPicPr>
            <a:picLocks noGrp="1" noChangeAspect="1" noChangeArrowheads="1"/>
          </p:cNvPicPr>
          <p:nvPr>
            <p:ph sz="half" idx="2"/>
          </p:nvPr>
        </p:nvPicPr>
        <p:blipFill>
          <a:blip r:embed="rId3">
            <a:alphaModFix amt="60000"/>
            <a:extLst>
              <a:ext uri="{28A0092B-C50C-407E-A947-70E740481C1C}">
                <a14:useLocalDpi xmlns:a14="http://schemas.microsoft.com/office/drawing/2010/main" val="0"/>
              </a:ext>
            </a:extLst>
          </a:blip>
          <a:srcRect t="19832" b="27481"/>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280D703-4F77-B41B-296E-CFB06BCEA58E}"/>
              </a:ext>
            </a:extLst>
          </p:cNvPr>
          <p:cNvSpPr>
            <a:spLocks noGrp="1"/>
          </p:cNvSpPr>
          <p:nvPr>
            <p:ph type="title"/>
          </p:nvPr>
        </p:nvSpPr>
        <p:spPr>
          <a:xfrm>
            <a:off x="395536" y="908720"/>
            <a:ext cx="4680520" cy="5571899"/>
          </a:xfrm>
        </p:spPr>
        <p:txBody>
          <a:bodyPr vert="horz" lIns="91440" tIns="45720" rIns="91440" bIns="45720" rtlCol="0" anchor="ctr">
            <a:normAutofit/>
          </a:bodyPr>
          <a:lstStyle/>
          <a:p>
            <a:pPr defTabSz="914400"/>
            <a:r>
              <a:rPr lang="en-US" sz="3600" dirty="0" err="1">
                <a:solidFill>
                  <a:srgbClr val="FFFFFF"/>
                </a:solidFill>
                <a:latin typeface="Grandview" panose="020B0502040204020203" pitchFamily="34" charset="0"/>
              </a:rPr>
              <a:t>Eigenschappen</a:t>
            </a:r>
            <a:r>
              <a:rPr lang="en-US" sz="3600" dirty="0">
                <a:solidFill>
                  <a:srgbClr val="FFFFFF"/>
                </a:solidFill>
                <a:latin typeface="Grandview" panose="020B0502040204020203" pitchFamily="34" charset="0"/>
              </a:rPr>
              <a:t> van God (de God van de </a:t>
            </a:r>
            <a:r>
              <a:rPr lang="en-US" sz="3600" dirty="0" err="1">
                <a:solidFill>
                  <a:srgbClr val="FFFFFF"/>
                </a:solidFill>
                <a:latin typeface="Grandview" panose="020B0502040204020203" pitchFamily="34" charset="0"/>
              </a:rPr>
              <a:t>metafysica</a:t>
            </a:r>
            <a:r>
              <a:rPr lang="en-US" sz="3600" dirty="0">
                <a:solidFill>
                  <a:srgbClr val="FFFFFF"/>
                </a:solidFill>
                <a:latin typeface="Grandview" panose="020B0502040204020203" pitchFamily="34" charset="0"/>
              </a:rPr>
              <a:t>)</a:t>
            </a:r>
          </a:p>
        </p:txBody>
      </p:sp>
      <p:sp>
        <p:nvSpPr>
          <p:cNvPr id="3" name="Tijdelijke aanduiding voor inhoud 2">
            <a:extLst>
              <a:ext uri="{FF2B5EF4-FFF2-40B4-BE49-F238E27FC236}">
                <a16:creationId xmlns:a16="http://schemas.microsoft.com/office/drawing/2014/main" id="{BEFA6DB8-3FC0-D181-D4E3-71A497729948}"/>
              </a:ext>
            </a:extLst>
          </p:cNvPr>
          <p:cNvSpPr>
            <a:spLocks noGrp="1"/>
          </p:cNvSpPr>
          <p:nvPr>
            <p:ph sz="half" idx="1"/>
          </p:nvPr>
        </p:nvSpPr>
        <p:spPr>
          <a:xfrm>
            <a:off x="5508104" y="764704"/>
            <a:ext cx="3456385" cy="5571899"/>
          </a:xfrm>
        </p:spPr>
        <p:txBody>
          <a:bodyPr vert="horz" lIns="91440" tIns="45720" rIns="91440" bIns="45720" rtlCol="0" anchor="ctr">
            <a:normAutofit/>
          </a:bodyPr>
          <a:lstStyle/>
          <a:p>
            <a:pPr indent="-228600" defTabSz="914400"/>
            <a:r>
              <a:rPr lang="en-US" sz="2000" dirty="0" err="1">
                <a:solidFill>
                  <a:srgbClr val="FFFFFF"/>
                </a:solidFill>
                <a:latin typeface="Grandview" panose="020B0502040204020203" pitchFamily="34" charset="0"/>
              </a:rPr>
              <a:t>Alwetendheid</a:t>
            </a:r>
            <a:endParaRPr lang="en-US" sz="2000" dirty="0">
              <a:solidFill>
                <a:srgbClr val="FFFFFF"/>
              </a:solidFill>
              <a:latin typeface="Grandview" panose="020B0502040204020203" pitchFamily="34" charset="0"/>
            </a:endParaRPr>
          </a:p>
          <a:p>
            <a:pPr indent="-228600" defTabSz="914400"/>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Almacht</a:t>
            </a:r>
            <a:endParaRPr lang="en-US" sz="2000" dirty="0">
              <a:solidFill>
                <a:srgbClr val="FFFFFF"/>
              </a:solidFill>
              <a:latin typeface="Grandview" panose="020B0502040204020203" pitchFamily="34" charset="0"/>
            </a:endParaRPr>
          </a:p>
          <a:p>
            <a:pPr indent="-228600" defTabSz="914400"/>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Alomtegenwoordigheid</a:t>
            </a:r>
            <a:endParaRPr lang="en-US" sz="2000" dirty="0">
              <a:solidFill>
                <a:srgbClr val="FFFFFF"/>
              </a:solidFill>
              <a:latin typeface="Grandview" panose="020B0502040204020203" pitchFamily="34" charset="0"/>
            </a:endParaRPr>
          </a:p>
          <a:p>
            <a:pPr indent="-228600" defTabSz="914400"/>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Voorzienigheid</a:t>
            </a:r>
            <a:endParaRPr lang="en-US" sz="2000" dirty="0">
              <a:solidFill>
                <a:srgbClr val="FFFFFF"/>
              </a:solidFill>
              <a:latin typeface="Grandview" panose="020B0502040204020203" pitchFamily="34" charset="0"/>
            </a:endParaRPr>
          </a:p>
          <a:p>
            <a:pPr marL="0" indent="0" defTabSz="914400">
              <a:buNone/>
            </a:pPr>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Verlossing</a:t>
            </a:r>
            <a:endParaRPr lang="en-US" sz="2000" dirty="0">
              <a:solidFill>
                <a:srgbClr val="FFFFFF"/>
              </a:solidFill>
              <a:latin typeface="Grandview" panose="020B0502040204020203" pitchFamily="34" charset="0"/>
            </a:endParaRPr>
          </a:p>
          <a:p>
            <a:pPr indent="-228600" defTabSz="914400"/>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Onsterfelijkheid</a:t>
            </a:r>
            <a:endParaRPr lang="en-US" sz="2000" dirty="0">
              <a:solidFill>
                <a:srgbClr val="FFFFFF"/>
              </a:solidFill>
              <a:latin typeface="Grandview" panose="020B0502040204020203" pitchFamily="34" charset="0"/>
            </a:endParaRPr>
          </a:p>
          <a:p>
            <a:pPr indent="-228600" defTabSz="914400"/>
            <a:endParaRPr lang="en-US" sz="2000" dirty="0">
              <a:solidFill>
                <a:srgbClr val="FFFFFF"/>
              </a:solidFill>
              <a:latin typeface="Grandview" panose="020B0502040204020203" pitchFamily="34" charset="0"/>
            </a:endParaRPr>
          </a:p>
          <a:p>
            <a:pPr indent="-228600" defTabSz="914400"/>
            <a:r>
              <a:rPr lang="en-US" sz="2000" dirty="0" err="1">
                <a:solidFill>
                  <a:srgbClr val="FFFFFF"/>
                </a:solidFill>
                <a:latin typeface="Grandview" panose="020B0502040204020203" pitchFamily="34" charset="0"/>
              </a:rPr>
              <a:t>Eeuwigheid</a:t>
            </a:r>
            <a:endParaRPr lang="en-US" sz="2000" dirty="0">
              <a:solidFill>
                <a:srgbClr val="FFFFFF"/>
              </a:solidFill>
              <a:latin typeface="Grandview" panose="020B0502040204020203" pitchFamily="34" charset="0"/>
            </a:endParaRPr>
          </a:p>
        </p:txBody>
      </p:sp>
    </p:spTree>
    <p:extLst>
      <p:ext uri="{BB962C8B-B14F-4D97-AF65-F5344CB8AC3E}">
        <p14:creationId xmlns:p14="http://schemas.microsoft.com/office/powerpoint/2010/main" val="697108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23A6E9-C0B6-5BFC-619A-BB4AD38DA43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Content Placeholder 3">
            <a:extLst>
              <a:ext uri="{FF2B5EF4-FFF2-40B4-BE49-F238E27FC236}">
                <a16:creationId xmlns:a16="http://schemas.microsoft.com/office/drawing/2014/main" id="{437BBCD2-2207-3BAD-D44A-823D5238BE46}"/>
              </a:ext>
            </a:extLst>
          </p:cNvPr>
          <p:cNvPicPr>
            <a:picLocks noChangeAspect="1"/>
          </p:cNvPicPr>
          <p:nvPr/>
        </p:nvPicPr>
        <p:blipFill>
          <a:blip r:embed="rId2"/>
          <a:srcRect l="10636" r="29087"/>
          <a:stretch>
            <a:fillRect/>
          </a:stretch>
        </p:blipFill>
        <p:spPr>
          <a:xfrm>
            <a:off x="1891767" y="10"/>
            <a:ext cx="7252231"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811895FA-E61A-AAE7-38EB-15030F3A9E32}"/>
              </a:ext>
            </a:extLst>
          </p:cNvPr>
          <p:cNvSpPr>
            <a:spLocks noGrp="1"/>
          </p:cNvSpPr>
          <p:nvPr>
            <p:ph type="title"/>
          </p:nvPr>
        </p:nvSpPr>
        <p:spPr>
          <a:xfrm>
            <a:off x="200536" y="116632"/>
            <a:ext cx="4803511" cy="1899912"/>
          </a:xfrm>
        </p:spPr>
        <p:txBody>
          <a:bodyPr>
            <a:normAutofit/>
          </a:bodyPr>
          <a:lstStyle/>
          <a:p>
            <a:r>
              <a:rPr lang="nl-NL" sz="3200" dirty="0"/>
              <a:t>God als de </a:t>
            </a:r>
            <a:r>
              <a:rPr lang="nl-NL" sz="3200" dirty="0" err="1"/>
              <a:t>noosfeer</a:t>
            </a:r>
            <a:endParaRPr lang="nl-NL" sz="3200" dirty="0"/>
          </a:p>
        </p:txBody>
      </p:sp>
      <p:sp>
        <p:nvSpPr>
          <p:cNvPr id="8" name="Content Placeholder 7">
            <a:extLst>
              <a:ext uri="{FF2B5EF4-FFF2-40B4-BE49-F238E27FC236}">
                <a16:creationId xmlns:a16="http://schemas.microsoft.com/office/drawing/2014/main" id="{D36BB784-614D-B3C7-DEC0-E9667ABF67DC}"/>
              </a:ext>
            </a:extLst>
          </p:cNvPr>
          <p:cNvSpPr>
            <a:spLocks noGrp="1"/>
          </p:cNvSpPr>
          <p:nvPr>
            <p:ph idx="1"/>
          </p:nvPr>
        </p:nvSpPr>
        <p:spPr>
          <a:xfrm>
            <a:off x="223517" y="1700808"/>
            <a:ext cx="3124347" cy="4824536"/>
          </a:xfrm>
        </p:spPr>
        <p:txBody>
          <a:bodyPr>
            <a:normAutofit lnSpcReduction="10000"/>
          </a:bodyPr>
          <a:lstStyle/>
          <a:p>
            <a:pPr marL="0" indent="0" algn="ctr">
              <a:buNone/>
            </a:pPr>
            <a:r>
              <a:rPr lang="en-US" sz="1700" dirty="0"/>
              <a:t>‘</a:t>
            </a:r>
            <a:r>
              <a:rPr lang="nl-NL" sz="1800" i="1" dirty="0"/>
              <a:t>Net zoals de geschiedenis van de evolutie van de soorten een zeer lange voorbereidende ‘aanleiding’ is voor het ontstaan van de mens – deze superieure vorm van bewustzijn en kennis – zo is de mens op zijn beurt dat wezen dat hier op aarde alleen is om God voor te bereiden</a:t>
            </a:r>
            <a:r>
              <a:rPr lang="en-US" sz="1700" dirty="0"/>
              <a:t>’</a:t>
            </a:r>
          </a:p>
          <a:p>
            <a:pPr algn="ctr"/>
            <a:endParaRPr lang="en-US" sz="1700" dirty="0"/>
          </a:p>
          <a:p>
            <a:pPr marL="0" indent="0" algn="ctr">
              <a:buNone/>
            </a:pPr>
            <a:r>
              <a:rPr lang="en-US" sz="1700" dirty="0"/>
              <a:t>‘</a:t>
            </a:r>
            <a:r>
              <a:rPr lang="nl-NL" sz="1800" i="1" dirty="0"/>
              <a:t>Wat Teilhard de </a:t>
            </a:r>
            <a:r>
              <a:rPr lang="nl-NL" sz="1800" b="1" i="1" dirty="0" err="1"/>
              <a:t>noösfeer</a:t>
            </a:r>
            <a:r>
              <a:rPr lang="nl-NL" sz="1800" i="1" dirty="0"/>
              <a:t> noemt, is in zekere zin de kosmische samenvloeiing van al ons bewustzijn – en dus: van al onze herinneringen, van al onze kennis – tot een superieure, volmaakte entiteit die hij God noemt</a:t>
            </a:r>
            <a:r>
              <a:rPr lang="nl-NL" sz="1800" dirty="0"/>
              <a:t>’</a:t>
            </a:r>
          </a:p>
        </p:txBody>
      </p:sp>
      <p:pic>
        <p:nvPicPr>
          <p:cNvPr id="3" name="Afbeelding 2">
            <a:extLst>
              <a:ext uri="{FF2B5EF4-FFF2-40B4-BE49-F238E27FC236}">
                <a16:creationId xmlns:a16="http://schemas.microsoft.com/office/drawing/2014/main" id="{AFDE286F-B731-1EF2-68A9-6D9E438E6478}"/>
              </a:ext>
            </a:extLst>
          </p:cNvPr>
          <p:cNvPicPr>
            <a:picLocks noChangeAspect="1"/>
          </p:cNvPicPr>
          <p:nvPr/>
        </p:nvPicPr>
        <p:blipFill>
          <a:blip r:embed="rId3"/>
          <a:stretch>
            <a:fillRect/>
          </a:stretch>
        </p:blipFill>
        <p:spPr>
          <a:xfrm>
            <a:off x="3474937" y="4941168"/>
            <a:ext cx="1085429" cy="1447238"/>
          </a:xfrm>
          <a:prstGeom prst="rect">
            <a:avLst/>
          </a:prstGeom>
        </p:spPr>
      </p:pic>
      <p:sp>
        <p:nvSpPr>
          <p:cNvPr id="5" name="Tekstvak 4">
            <a:extLst>
              <a:ext uri="{FF2B5EF4-FFF2-40B4-BE49-F238E27FC236}">
                <a16:creationId xmlns:a16="http://schemas.microsoft.com/office/drawing/2014/main" id="{9D50FCBD-F772-BCE9-42A8-47137A43607D}"/>
              </a:ext>
            </a:extLst>
          </p:cNvPr>
          <p:cNvSpPr txBox="1"/>
          <p:nvPr/>
        </p:nvSpPr>
        <p:spPr>
          <a:xfrm>
            <a:off x="2973751" y="6407847"/>
            <a:ext cx="217476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Aptos" panose="02110004020202020204"/>
                <a:ea typeface="+mn-ea"/>
                <a:cs typeface="+mn-cs"/>
              </a:rPr>
              <a:t>Pierre Teilhard de </a:t>
            </a:r>
            <a:r>
              <a:rPr kumimoji="0" lang="nl-NL" sz="1400" b="0" i="0" u="none" strike="noStrike" kern="1200" cap="none" spc="0" normalizeH="0" baseline="0" noProof="0" dirty="0" err="1">
                <a:ln>
                  <a:noFill/>
                </a:ln>
                <a:solidFill>
                  <a:prstClr val="black"/>
                </a:solidFill>
                <a:effectLst/>
                <a:uLnTx/>
                <a:uFillTx/>
                <a:latin typeface="Aptos" panose="02110004020202020204"/>
                <a:ea typeface="+mn-ea"/>
                <a:cs typeface="+mn-cs"/>
              </a:rPr>
              <a:t>Chardin</a:t>
            </a:r>
            <a:endParaRPr kumimoji="0" lang="nl-NL"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0992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08F338-E26B-A6F2-7F67-9BD74C93637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3A47E4AE-94A1-6D49-0B88-3A1129933E11}"/>
              </a:ext>
            </a:extLst>
          </p:cNvPr>
          <p:cNvSpPr>
            <a:spLocks noGrp="1"/>
          </p:cNvSpPr>
          <p:nvPr>
            <p:ph type="title"/>
          </p:nvPr>
        </p:nvSpPr>
        <p:spPr>
          <a:xfrm>
            <a:off x="449960" y="1029748"/>
            <a:ext cx="3626121" cy="4064628"/>
          </a:xfrm>
        </p:spPr>
        <p:txBody>
          <a:bodyPr>
            <a:normAutofit/>
          </a:bodyPr>
          <a:lstStyle/>
          <a:p>
            <a:pPr algn="ctr"/>
            <a:r>
              <a:rPr lang="nl-NL" sz="2400" dirty="0">
                <a:solidFill>
                  <a:srgbClr val="FFFFFF"/>
                </a:solidFill>
              </a:rPr>
              <a:t>De </a:t>
            </a:r>
            <a:br>
              <a:rPr lang="nl-NL" sz="2400" dirty="0">
                <a:solidFill>
                  <a:srgbClr val="FFFFFF"/>
                </a:solidFill>
              </a:rPr>
            </a:br>
            <a:r>
              <a:rPr lang="nl-NL" sz="2400" dirty="0" err="1">
                <a:solidFill>
                  <a:srgbClr val="FFFFFF"/>
                </a:solidFill>
              </a:rPr>
              <a:t>transhumanistische</a:t>
            </a:r>
            <a:r>
              <a:rPr lang="nl-NL" sz="2400" dirty="0">
                <a:solidFill>
                  <a:srgbClr val="FFFFFF"/>
                </a:solidFill>
              </a:rPr>
              <a:t> hypothese</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A3AF1205-B945-2BC3-F637-D89E161E0B82}"/>
              </a:ext>
            </a:extLst>
          </p:cNvPr>
          <p:cNvSpPr>
            <a:spLocks noGrp="1"/>
          </p:cNvSpPr>
          <p:nvPr>
            <p:ph idx="1"/>
          </p:nvPr>
        </p:nvSpPr>
        <p:spPr>
          <a:xfrm>
            <a:off x="4274184" y="1030193"/>
            <a:ext cx="4419856" cy="5344424"/>
          </a:xfrm>
        </p:spPr>
        <p:txBody>
          <a:bodyPr anchor="t">
            <a:noAutofit/>
          </a:bodyPr>
          <a:lstStyle/>
          <a:p>
            <a:pPr marL="0" indent="0" algn="ctr">
              <a:buNone/>
            </a:pPr>
            <a:r>
              <a:rPr lang="en-US" sz="2000" dirty="0">
                <a:latin typeface="Grandview" panose="020B0502040204020203" pitchFamily="34" charset="0"/>
              </a:rPr>
              <a:t>‘</a:t>
            </a:r>
            <a:r>
              <a:rPr lang="nl-NL" sz="2000" i="1" dirty="0">
                <a:latin typeface="Grandview" panose="020B0502040204020203" pitchFamily="34" charset="0"/>
              </a:rPr>
              <a:t>Een wetenschapper uit </a:t>
            </a:r>
            <a:r>
              <a:rPr lang="nl-NL" sz="2000" i="1" dirty="0" err="1">
                <a:latin typeface="Grandview" panose="020B0502040204020203" pitchFamily="34" charset="0"/>
              </a:rPr>
              <a:t>Silicon</a:t>
            </a:r>
            <a:r>
              <a:rPr lang="nl-NL" sz="2000" i="1" dirty="0">
                <a:latin typeface="Grandview" panose="020B0502040204020203" pitchFamily="34" charset="0"/>
              </a:rPr>
              <a:t> Valley die letterlijk zou zeggen wat hun ideologie in onzichtbare inkt zegt, namelijk </a:t>
            </a:r>
            <a:r>
              <a:rPr lang="nl-NL" sz="2000" b="1" i="1" dirty="0">
                <a:latin typeface="Grandview" panose="020B0502040204020203" pitchFamily="34" charset="0"/>
              </a:rPr>
              <a:t>God = technologie</a:t>
            </a:r>
            <a:r>
              <a:rPr lang="nl-NL" sz="2000" i="1" dirty="0">
                <a:latin typeface="Grandview" panose="020B0502040204020203" pitchFamily="34" charset="0"/>
              </a:rPr>
              <a:t>, zou waarschijnlijk zijn carrière in gevaar brengen met die uitspraak, of ze zou die zelfs de das omdoen. Toch is dit en niets anders de </a:t>
            </a:r>
            <a:r>
              <a:rPr lang="nl-NL" sz="2000" b="1" i="1" dirty="0" err="1">
                <a:latin typeface="Grandview" panose="020B0502040204020203" pitchFamily="34" charset="0"/>
              </a:rPr>
              <a:t>transhumanistische</a:t>
            </a:r>
            <a:r>
              <a:rPr lang="nl-NL" sz="2000" b="1" i="1" dirty="0">
                <a:latin typeface="Grandview" panose="020B0502040204020203" pitchFamily="34" charset="0"/>
              </a:rPr>
              <a:t> hypothese</a:t>
            </a:r>
            <a:r>
              <a:rPr lang="nl-NL" sz="2000" i="1" dirty="0">
                <a:latin typeface="Grandview" panose="020B0502040204020203" pitchFamily="34" charset="0"/>
              </a:rPr>
              <a:t>: wij, topwetenschappers, kunnen vandaag de dag God creëren, dat wil zeggen het wezen, het fenomeen waar religie en metafysica </a:t>
            </a:r>
            <a:r>
              <a:rPr lang="nl-NL" sz="2000" i="1" dirty="0" err="1">
                <a:latin typeface="Grandview" panose="020B0502040204020203" pitchFamily="34" charset="0"/>
              </a:rPr>
              <a:t>millennialang</a:t>
            </a:r>
            <a:r>
              <a:rPr lang="nl-NL" sz="2000" i="1" dirty="0">
                <a:latin typeface="Grandview" panose="020B0502040204020203" pitchFamily="34" charset="0"/>
              </a:rPr>
              <a:t> slechts van hebben kunnen dromen, een </a:t>
            </a:r>
            <a:r>
              <a:rPr lang="nl-NL" sz="2000" b="1" i="1" dirty="0">
                <a:latin typeface="Grandview" panose="020B0502040204020203" pitchFamily="34" charset="0"/>
              </a:rPr>
              <a:t>superintelligentie</a:t>
            </a:r>
            <a:r>
              <a:rPr lang="nl-NL" sz="2000" i="1" dirty="0">
                <a:latin typeface="Grandview" panose="020B0502040204020203" pitchFamily="34" charset="0"/>
              </a:rPr>
              <a:t>, een </a:t>
            </a:r>
            <a:r>
              <a:rPr lang="nl-NL" sz="2000" b="1" i="1" dirty="0">
                <a:latin typeface="Grandview" panose="020B0502040204020203" pitchFamily="34" charset="0"/>
              </a:rPr>
              <a:t>supergeheugen</a:t>
            </a:r>
            <a:r>
              <a:rPr lang="nl-NL" sz="2000" i="1" dirty="0">
                <a:latin typeface="Grandview" panose="020B0502040204020203" pitchFamily="34" charset="0"/>
              </a:rPr>
              <a:t>, uiteindelijk een entiteit die voor het eerst </a:t>
            </a:r>
            <a:r>
              <a:rPr lang="nl-NL" sz="2000" b="1" i="1" dirty="0">
                <a:latin typeface="Grandview" panose="020B0502040204020203" pitchFamily="34" charset="0"/>
              </a:rPr>
              <a:t>onsterfelijk</a:t>
            </a:r>
            <a:r>
              <a:rPr lang="nl-NL" sz="2000" i="1" dirty="0">
                <a:latin typeface="Grandview" panose="020B0502040204020203" pitchFamily="34" charset="0"/>
              </a:rPr>
              <a:t> en </a:t>
            </a:r>
            <a:r>
              <a:rPr lang="nl-NL" sz="2000" b="1" i="1" dirty="0">
                <a:latin typeface="Grandview" panose="020B0502040204020203" pitchFamily="34" charset="0"/>
              </a:rPr>
              <a:t>eeuwig</a:t>
            </a:r>
            <a:r>
              <a:rPr lang="nl-NL" sz="2000" i="1" dirty="0">
                <a:latin typeface="Grandview" panose="020B0502040204020203" pitchFamily="34" charset="0"/>
              </a:rPr>
              <a:t>, </a:t>
            </a:r>
            <a:r>
              <a:rPr lang="nl-NL" sz="2000" b="1" i="1" dirty="0">
                <a:latin typeface="Grandview" panose="020B0502040204020203" pitchFamily="34" charset="0"/>
              </a:rPr>
              <a:t>almachtig</a:t>
            </a:r>
            <a:r>
              <a:rPr lang="nl-NL" sz="2000" i="1" dirty="0">
                <a:latin typeface="Grandview" panose="020B0502040204020203" pitchFamily="34" charset="0"/>
              </a:rPr>
              <a:t> </a:t>
            </a:r>
            <a:r>
              <a:rPr lang="nl-NL" sz="2000" b="1" i="1" dirty="0">
                <a:latin typeface="Grandview" panose="020B0502040204020203" pitchFamily="34" charset="0"/>
              </a:rPr>
              <a:t>en alwetend </a:t>
            </a:r>
            <a:r>
              <a:rPr lang="nl-NL" sz="2000" i="1" dirty="0">
                <a:latin typeface="Grandview" panose="020B0502040204020203" pitchFamily="34" charset="0"/>
              </a:rPr>
              <a:t>is</a:t>
            </a:r>
            <a:r>
              <a:rPr lang="en-US" sz="2000" dirty="0">
                <a:latin typeface="Grandview" panose="020B0502040204020203" pitchFamily="34" charset="0"/>
              </a:rPr>
              <a:t>’</a:t>
            </a:r>
            <a:endParaRPr lang="nl-NL" sz="2000" dirty="0">
              <a:latin typeface="Grandview" panose="020B0502040204020203" pitchFamily="34" charset="0"/>
            </a:endParaRP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7878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5CA565-F58A-50FD-AD83-545495B7E51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FF5DCB4-6EDF-FF5B-56F9-93E1F47BEBE1}"/>
              </a:ext>
            </a:extLst>
          </p:cNvPr>
          <p:cNvSpPr>
            <a:spLocks noGrp="1"/>
          </p:cNvSpPr>
          <p:nvPr>
            <p:ph type="title"/>
          </p:nvPr>
        </p:nvSpPr>
        <p:spPr>
          <a:xfrm>
            <a:off x="601800" y="1153725"/>
            <a:ext cx="3347435" cy="4064628"/>
          </a:xfrm>
        </p:spPr>
        <p:txBody>
          <a:bodyPr>
            <a:normAutofit/>
          </a:bodyPr>
          <a:lstStyle/>
          <a:p>
            <a:pPr algn="ctr"/>
            <a:r>
              <a:rPr lang="nl-NL" sz="2400" dirty="0" err="1">
                <a:solidFill>
                  <a:srgbClr val="FFFFFF"/>
                </a:solidFill>
              </a:rPr>
              <a:t>Transhumanistische</a:t>
            </a:r>
            <a:r>
              <a:rPr lang="nl-NL" sz="2400" dirty="0">
                <a:solidFill>
                  <a:srgbClr val="FFFFFF"/>
                </a:solidFill>
              </a:rPr>
              <a:t> </a:t>
            </a:r>
            <a:r>
              <a:rPr lang="nl-NL" sz="2400" dirty="0" err="1">
                <a:solidFill>
                  <a:srgbClr val="FFFFFF"/>
                </a:solidFill>
              </a:rPr>
              <a:t>christology</a:t>
            </a:r>
            <a:endParaRPr lang="nl-NL" sz="2400" dirty="0">
              <a:solidFill>
                <a:srgbClr val="FFFFFF"/>
              </a:solidFill>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DE5744B2-8857-6F34-8573-FBB28CD9182D}"/>
              </a:ext>
            </a:extLst>
          </p:cNvPr>
          <p:cNvSpPr>
            <a:spLocks noGrp="1"/>
          </p:cNvSpPr>
          <p:nvPr>
            <p:ph idx="1"/>
          </p:nvPr>
        </p:nvSpPr>
        <p:spPr>
          <a:xfrm>
            <a:off x="4406238" y="1045152"/>
            <a:ext cx="4253128" cy="4889350"/>
          </a:xfrm>
        </p:spPr>
        <p:txBody>
          <a:bodyPr anchor="t">
            <a:noAutofit/>
          </a:bodyPr>
          <a:lstStyle/>
          <a:p>
            <a:pPr marL="0" indent="0" algn="ctr">
              <a:buNone/>
            </a:pPr>
            <a:r>
              <a:rPr lang="en-US" sz="2000" dirty="0">
                <a:latin typeface="Grandview" panose="020B0502040204020203" pitchFamily="34" charset="0"/>
              </a:rPr>
              <a:t>‘</a:t>
            </a:r>
            <a:r>
              <a:rPr lang="nl-NL" sz="2000" i="1" dirty="0">
                <a:latin typeface="Grandview" panose="020B0502040204020203" pitchFamily="34" charset="0"/>
              </a:rPr>
              <a:t>Het transhumanisme is een </a:t>
            </a:r>
            <a:r>
              <a:rPr lang="nl-NL" sz="2000" b="1" i="1" dirty="0" err="1">
                <a:latin typeface="Grandview" panose="020B0502040204020203" pitchFamily="34" charset="0"/>
              </a:rPr>
              <a:t>sciëntistische</a:t>
            </a:r>
            <a:r>
              <a:rPr lang="nl-NL" sz="2000" b="1" i="1" dirty="0">
                <a:latin typeface="Grandview" panose="020B0502040204020203" pitchFamily="34" charset="0"/>
              </a:rPr>
              <a:t> religie</a:t>
            </a:r>
            <a:r>
              <a:rPr lang="nl-NL" sz="2000" i="1" dirty="0">
                <a:latin typeface="Grandview" panose="020B0502040204020203" pitchFamily="34" charset="0"/>
              </a:rPr>
              <a:t>, dat weet iedereen. Wat minder bekend is, is dat er een </a:t>
            </a:r>
            <a:r>
              <a:rPr lang="nl-NL" sz="2000" b="1" i="1" dirty="0">
                <a:latin typeface="Grandview" panose="020B0502040204020203" pitchFamily="34" charset="0"/>
              </a:rPr>
              <a:t>christologie</a:t>
            </a:r>
            <a:r>
              <a:rPr lang="nl-NL" sz="2000" i="1" dirty="0">
                <a:latin typeface="Grandview" panose="020B0502040204020203" pitchFamily="34" charset="0"/>
              </a:rPr>
              <a:t> van het transhumanisme bestaat […] …hoe zit het met de incarnatie van deze technologische almacht, alwetendheid en onsterfelijkheid, van deze machinale godheid? Wat is de Christus van deze God, wat maakt de technologische God tot mens? Men weet het antwoord: de </a:t>
            </a:r>
            <a:r>
              <a:rPr lang="nl-NL" sz="2000" b="1" i="1" dirty="0" err="1">
                <a:latin typeface="Grandview" panose="020B0502040204020203" pitchFamily="34" charset="0"/>
              </a:rPr>
              <a:t>cyborg</a:t>
            </a:r>
            <a:r>
              <a:rPr lang="nl-NL" sz="2000" i="1" dirty="0">
                <a:latin typeface="Grandview" panose="020B0502040204020203" pitchFamily="34" charset="0"/>
              </a:rPr>
              <a:t>, de overtreffing van de tot nu toe bekende mens door een ongekende technologische aanvulling die hem op zijn beurt gelijk zou maken aan een God, bijvoorbeeld onsterfelijk</a:t>
            </a:r>
            <a:r>
              <a:rPr lang="en-US" sz="2000" dirty="0">
                <a:latin typeface="Grandview" panose="020B0502040204020203" pitchFamily="34" charset="0"/>
              </a:rPr>
              <a:t>’</a:t>
            </a:r>
            <a:endParaRPr lang="nl-NL" sz="2000" dirty="0">
              <a:latin typeface="Grandview" panose="020B0502040204020203" pitchFamily="34" charset="0"/>
            </a:endParaRP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5637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0" b="-5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DCDE4-DABF-D19B-8738-E689DD8A42E6}"/>
              </a:ext>
            </a:extLst>
          </p:cNvPr>
          <p:cNvSpPr>
            <a:spLocks noGrp="1"/>
          </p:cNvSpPr>
          <p:nvPr>
            <p:ph type="title"/>
          </p:nvPr>
        </p:nvSpPr>
        <p:spPr>
          <a:xfrm>
            <a:off x="628650" y="291691"/>
            <a:ext cx="7886700" cy="1047650"/>
          </a:xfrm>
        </p:spPr>
        <p:txBody>
          <a:bodyPr>
            <a:normAutofit/>
          </a:bodyPr>
          <a:lstStyle/>
          <a:p>
            <a:pPr algn="ctr"/>
            <a:r>
              <a:rPr lang="en-US" sz="4400" b="1" dirty="0">
                <a:solidFill>
                  <a:schemeClr val="bg1"/>
                </a:solidFill>
                <a:latin typeface="Grandview" panose="020B0502040204020203" pitchFamily="34" charset="0"/>
              </a:rPr>
              <a:t>Information overload</a:t>
            </a:r>
            <a:endParaRPr lang="nl-NL" sz="4400" b="1" dirty="0">
              <a:solidFill>
                <a:schemeClr val="bg1"/>
              </a:solidFill>
              <a:latin typeface="Grandview" panose="020B0502040204020203" pitchFamily="34" charset="0"/>
            </a:endParaRPr>
          </a:p>
        </p:txBody>
      </p:sp>
      <p:sp>
        <p:nvSpPr>
          <p:cNvPr id="3" name="Content Placeholder 2">
            <a:extLst>
              <a:ext uri="{FF2B5EF4-FFF2-40B4-BE49-F238E27FC236}">
                <a16:creationId xmlns:a16="http://schemas.microsoft.com/office/drawing/2014/main" id="{898197EC-8C79-534D-A256-C915F27E31A6}"/>
              </a:ext>
            </a:extLst>
          </p:cNvPr>
          <p:cNvSpPr>
            <a:spLocks noGrp="1"/>
          </p:cNvSpPr>
          <p:nvPr>
            <p:ph idx="1"/>
          </p:nvPr>
        </p:nvSpPr>
        <p:spPr>
          <a:xfrm>
            <a:off x="628650" y="1412776"/>
            <a:ext cx="7886700" cy="4351338"/>
          </a:xfrm>
        </p:spPr>
        <p:txBody>
          <a:bodyPr>
            <a:normAutofit fontScale="92500"/>
          </a:bodyPr>
          <a:lstStyle/>
          <a:p>
            <a:pPr marL="0" indent="0" algn="ctr">
              <a:buNone/>
            </a:pPr>
            <a:r>
              <a:rPr lang="en-US" sz="2200" b="1" dirty="0">
                <a:solidFill>
                  <a:schemeClr val="bg1"/>
                </a:solidFill>
                <a:latin typeface="Grandview" panose="020B0502040204020203" pitchFamily="34" charset="0"/>
              </a:rPr>
              <a:t>‘</a:t>
            </a:r>
            <a:r>
              <a:rPr lang="nl-NL" sz="2200" b="1" i="1" dirty="0">
                <a:solidFill>
                  <a:schemeClr val="bg1"/>
                </a:solidFill>
                <a:latin typeface="Grandview" panose="020B0502040204020203" pitchFamily="34" charset="0"/>
              </a:rPr>
              <a:t>Sinds het ontstaan van de mens, waarschijnlijk al sinds de cro-magnon- tijd maar zeker sinds het ontstaan van het schrift bij de </a:t>
            </a:r>
            <a:r>
              <a:rPr lang="nl-NL" sz="2200" b="1" i="1" dirty="0" err="1">
                <a:solidFill>
                  <a:schemeClr val="bg1"/>
                </a:solidFill>
                <a:latin typeface="Grandview" panose="020B0502040204020203" pitchFamily="34" charset="0"/>
              </a:rPr>
              <a:t>Soemeriërs</a:t>
            </a:r>
            <a:r>
              <a:rPr lang="nl-NL" sz="2200" b="1" i="1" dirty="0">
                <a:solidFill>
                  <a:schemeClr val="bg1"/>
                </a:solidFill>
                <a:latin typeface="Grandview" panose="020B0502040204020203" pitchFamily="34" charset="0"/>
              </a:rPr>
              <a:t>, wordt van het menselijke dier vanaf zeer jonge leeftijd verwacht dat het een steeds grotere hoeveelheid informatie onthoudt (en dit heet, kort gezegd: opvoeding). Dit dier raakt steeds dieper getraumatiseerd door de exponentiële accumulatie van virtueel beschikbare kennis en door het singuliere vermogen dat ieder van ons telkens weer heeft om deze opgelegde kennis te onthouden</a:t>
            </a:r>
            <a:r>
              <a:rPr lang="en-US" sz="2200" b="1" dirty="0">
                <a:solidFill>
                  <a:schemeClr val="bg1"/>
                </a:solidFill>
                <a:latin typeface="Grandview" panose="020B0502040204020203" pitchFamily="34" charset="0"/>
              </a:rPr>
              <a:t>’</a:t>
            </a:r>
          </a:p>
          <a:p>
            <a:pPr algn="ctr"/>
            <a:endParaRPr lang="en-US" b="1" dirty="0">
              <a:solidFill>
                <a:schemeClr val="bg1"/>
              </a:solidFill>
            </a:endParaRPr>
          </a:p>
          <a:p>
            <a:pPr marL="0" indent="0" algn="ctr">
              <a:buNone/>
            </a:pPr>
            <a:r>
              <a:rPr lang="en-US" b="1" dirty="0">
                <a:solidFill>
                  <a:schemeClr val="bg1"/>
                </a:solidFill>
                <a:latin typeface="Grandview" panose="020B0502040204020203" pitchFamily="34" charset="0"/>
              </a:rPr>
              <a:t>‘</a:t>
            </a:r>
            <a:r>
              <a:rPr lang="nl-NL" b="1" i="1" dirty="0">
                <a:solidFill>
                  <a:schemeClr val="bg1"/>
                </a:solidFill>
                <a:latin typeface="Grandview" panose="020B0502040204020203" pitchFamily="34" charset="0"/>
              </a:rPr>
              <a:t>Naarmate het virtuele cognitieve kapitaal van de mensheid zich op duizelingwekkende wijze opstapelt, neemt het actuele vermogen van ieder mens op zich om ook maar een glimp op te vangen van deze virtuele totaliteit op net zo duizelingwekkende wijze af, zelfs bij de meest erudiete mensen van vandaag de dag</a:t>
            </a:r>
            <a:r>
              <a:rPr lang="en-US" b="1" dirty="0">
                <a:solidFill>
                  <a:schemeClr val="bg1"/>
                </a:solidFill>
                <a:latin typeface="Grandview" panose="020B0502040204020203" pitchFamily="34" charset="0"/>
              </a:rPr>
              <a:t>’</a:t>
            </a:r>
            <a:endParaRPr lang="nl-NL" b="1" dirty="0">
              <a:solidFill>
                <a:schemeClr val="bg1"/>
              </a:solidFill>
              <a:latin typeface="Grandview" panose="020B0502040204020203" pitchFamily="34" charset="0"/>
            </a:endParaRPr>
          </a:p>
        </p:txBody>
      </p:sp>
    </p:spTree>
    <p:extLst>
      <p:ext uri="{BB962C8B-B14F-4D97-AF65-F5344CB8AC3E}">
        <p14:creationId xmlns:p14="http://schemas.microsoft.com/office/powerpoint/2010/main" val="962885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093F5902-1E07-DBF8-F5B6-E3950042E76E}"/>
              </a:ext>
            </a:extLst>
          </p:cNvPr>
          <p:cNvSpPr>
            <a:spLocks noGrp="1"/>
          </p:cNvSpPr>
          <p:nvPr>
            <p:ph type="title"/>
          </p:nvPr>
        </p:nvSpPr>
        <p:spPr>
          <a:xfrm>
            <a:off x="251520" y="233231"/>
            <a:ext cx="4608512" cy="959767"/>
          </a:xfrm>
          <a:solidFill>
            <a:schemeClr val="tx1"/>
          </a:solidFill>
        </p:spPr>
        <p:txBody>
          <a:bodyPr anchor="ctr">
            <a:normAutofit fontScale="90000"/>
          </a:bodyPr>
          <a:lstStyle/>
          <a:p>
            <a:r>
              <a:rPr lang="nl-NL" sz="3500" dirty="0">
                <a:solidFill>
                  <a:schemeClr val="accent2">
                    <a:lumMod val="75000"/>
                  </a:schemeClr>
                </a:solidFill>
                <a:latin typeface="Grandview" panose="020B0502040204020203" pitchFamily="34" charset="0"/>
              </a:rPr>
              <a:t>Ontologische Alzheimer</a:t>
            </a:r>
          </a:p>
        </p:txBody>
      </p:sp>
      <p:sp>
        <p:nvSpPr>
          <p:cNvPr id="3" name="Tijdelijke aanduiding voor inhoud 2">
            <a:extLst>
              <a:ext uri="{FF2B5EF4-FFF2-40B4-BE49-F238E27FC236}">
                <a16:creationId xmlns:a16="http://schemas.microsoft.com/office/drawing/2014/main" id="{6C4D5621-DF06-6162-ED19-DBF5D8005103}"/>
              </a:ext>
            </a:extLst>
          </p:cNvPr>
          <p:cNvSpPr>
            <a:spLocks noGrp="1"/>
          </p:cNvSpPr>
          <p:nvPr>
            <p:ph idx="1"/>
          </p:nvPr>
        </p:nvSpPr>
        <p:spPr>
          <a:xfrm>
            <a:off x="395536" y="1340768"/>
            <a:ext cx="4320480" cy="5400600"/>
          </a:xfrm>
        </p:spPr>
        <p:txBody>
          <a:bodyPr anchor="ctr">
            <a:normAutofit fontScale="92500"/>
          </a:bodyPr>
          <a:lstStyle/>
          <a:p>
            <a:pPr marL="0" indent="0" algn="ctr">
              <a:buNone/>
            </a:pPr>
            <a:r>
              <a:rPr lang="en-US" sz="2000" i="1" dirty="0">
                <a:effectLst/>
                <a:latin typeface="Grandview" panose="020B0502040204020203" pitchFamily="34" charset="0"/>
                <a:ea typeface="Aptos" panose="020B0004020202020204" pitchFamily="34" charset="0"/>
                <a:cs typeface="Times New Roman" panose="02020603050405020304" pitchFamily="18" charset="0"/>
              </a:rPr>
              <a:t>‘</a:t>
            </a:r>
            <a:r>
              <a:rPr lang="nl-NL" i="1" dirty="0">
                <a:latin typeface="Grandview" panose="020B0502040204020203" pitchFamily="34" charset="0"/>
              </a:rPr>
              <a:t>Ergens in wat Heidegger de “machinerie” noemde bevindt zich een encyclopedie, maar niemand kan er nog van profiteren, behalve in steeds kleiner wordende stukjes. Het is deze zich steeds verder verscherpende wanverhouding die </a:t>
            </a:r>
            <a:r>
              <a:rPr lang="nl-NL" b="1" i="1" dirty="0">
                <a:latin typeface="Grandview" panose="020B0502040204020203" pitchFamily="34" charset="0"/>
              </a:rPr>
              <a:t>ontologische alzheimer </a:t>
            </a:r>
            <a:r>
              <a:rPr lang="nl-NL" i="1" dirty="0">
                <a:latin typeface="Grandview" panose="020B0502040204020203" pitchFamily="34" charset="0"/>
              </a:rPr>
              <a:t>veroorzaakt, het oorspronkelijk trauma van het menselijk geheugen en de exponentiële toename van steeds ernstiger wordende geheugenstoornissen – dyslexie, autisme, schizofrenie, psychose, neurose, depressie, enz.</a:t>
            </a:r>
            <a:r>
              <a:rPr lang="nl-NL" dirty="0">
                <a:latin typeface="Grandview" panose="020B0502040204020203" pitchFamily="34" charset="0"/>
              </a:rPr>
              <a:t>’</a:t>
            </a:r>
            <a:endParaRPr lang="en-US" sz="2000" dirty="0">
              <a:effectLst/>
              <a:latin typeface="Grandview" panose="020B0502040204020203" pitchFamily="34" charset="0"/>
              <a:ea typeface="Aptos" panose="020B0004020202020204" pitchFamily="34" charset="0"/>
              <a:cs typeface="Times New Roman" panose="02020603050405020304" pitchFamily="18" charset="0"/>
            </a:endParaRPr>
          </a:p>
          <a:p>
            <a:pPr algn="ctr"/>
            <a:endParaRPr lang="en-US" sz="2000" dirty="0">
              <a:latin typeface="Grandview" panose="020B0502040204020203" pitchFamily="34" charset="0"/>
              <a:cs typeface="Times New Roman" panose="02020603050405020304" pitchFamily="18" charset="0"/>
            </a:endParaRPr>
          </a:p>
          <a:p>
            <a:pPr marL="0" indent="0" algn="ctr">
              <a:buNone/>
            </a:pPr>
            <a:r>
              <a:rPr lang="en-US" sz="2000" dirty="0">
                <a:latin typeface="Grandview" panose="020B0502040204020203" pitchFamily="34" charset="0"/>
              </a:rPr>
              <a:t>‘</a:t>
            </a:r>
            <a:r>
              <a:rPr lang="nl-NL" b="1" i="1" dirty="0">
                <a:latin typeface="Grandview" panose="020B0502040204020203" pitchFamily="34" charset="0"/>
              </a:rPr>
              <a:t>De mens is het door de wetenschap getraumatiseerde dier</a:t>
            </a:r>
            <a:r>
              <a:rPr lang="en-US" sz="2000" dirty="0">
                <a:latin typeface="Grandview" panose="020B0502040204020203" pitchFamily="34" charset="0"/>
              </a:rPr>
              <a:t>’</a:t>
            </a:r>
            <a:endParaRPr lang="nl-NL" sz="2000" dirty="0">
              <a:latin typeface="Grandview" panose="020B0502040204020203" pitchFamily="34" charset="0"/>
            </a:endParaRPr>
          </a:p>
          <a:p>
            <a:endParaRPr lang="nl-NL" sz="1600" dirty="0"/>
          </a:p>
        </p:txBody>
      </p:sp>
      <p:pic>
        <p:nvPicPr>
          <p:cNvPr id="5" name="Afbeelding 4" descr="Afbeelding met schets, tekening, kunst&#10;&#10;Door AI gegenereerde inhoud is mogelijk onjuist.">
            <a:extLst>
              <a:ext uri="{FF2B5EF4-FFF2-40B4-BE49-F238E27FC236}">
                <a16:creationId xmlns:a16="http://schemas.microsoft.com/office/drawing/2014/main" id="{7A20B291-8014-67A4-B70D-A15B1055D7B7}"/>
              </a:ext>
            </a:extLst>
          </p:cNvPr>
          <p:cNvPicPr>
            <a:picLocks noChangeAspect="1"/>
          </p:cNvPicPr>
          <p:nvPr/>
        </p:nvPicPr>
        <p:blipFill>
          <a:blip r:embed="rId3">
            <a:extLst>
              <a:ext uri="{28A0092B-C50C-407E-A947-70E740481C1C}">
                <a14:useLocalDpi xmlns:a14="http://schemas.microsoft.com/office/drawing/2010/main" val="0"/>
              </a:ext>
            </a:extLst>
          </a:blip>
          <a:srcRect l="10457" r="39162" b="-1"/>
          <a:stretch>
            <a:fillRect/>
          </a:stretch>
        </p:blipFill>
        <p:spPr>
          <a:xfrm>
            <a:off x="5143347" y="-10886"/>
            <a:ext cx="4000653"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161092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8B23D-A366-F91E-D9D2-1279F82384FF}"/>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Onteigening en ecologie</a:t>
            </a:r>
          </a:p>
        </p:txBody>
      </p:sp>
      <p:sp>
        <p:nvSpPr>
          <p:cNvPr id="3" name="Tijdelijke aanduiding voor inhoud 2">
            <a:extLst>
              <a:ext uri="{FF2B5EF4-FFF2-40B4-BE49-F238E27FC236}">
                <a16:creationId xmlns:a16="http://schemas.microsoft.com/office/drawing/2014/main" id="{FEE41493-DB33-4DEA-566E-41D47D86E407}"/>
              </a:ext>
            </a:extLst>
          </p:cNvPr>
          <p:cNvSpPr>
            <a:spLocks noGrp="1"/>
          </p:cNvSpPr>
          <p:nvPr>
            <p:ph idx="1"/>
          </p:nvPr>
        </p:nvSpPr>
        <p:spPr/>
        <p:txBody>
          <a:bodyPr>
            <a:normAutofit/>
          </a:bodyPr>
          <a:lstStyle/>
          <a:p>
            <a:endParaRPr lang="nl-NL" dirty="0">
              <a:latin typeface="Grandview" panose="020B0502040204020203" pitchFamily="34" charset="0"/>
            </a:endParaRPr>
          </a:p>
          <a:p>
            <a:r>
              <a:rPr lang="nl-NL" dirty="0">
                <a:latin typeface="Grandview" panose="020B0502040204020203" pitchFamily="34" charset="0"/>
              </a:rPr>
              <a:t>Het </a:t>
            </a:r>
            <a:r>
              <a:rPr lang="nl-NL" b="1" dirty="0">
                <a:latin typeface="Grandview" panose="020B0502040204020203" pitchFamily="34" charset="0"/>
              </a:rPr>
              <a:t>leven</a:t>
            </a:r>
            <a:r>
              <a:rPr lang="nl-NL" dirty="0">
                <a:latin typeface="Grandview" panose="020B0502040204020203" pitchFamily="34" charset="0"/>
              </a:rPr>
              <a:t> is in feite </a:t>
            </a:r>
            <a:r>
              <a:rPr lang="nl-NL" b="1" dirty="0">
                <a:latin typeface="Grandview" panose="020B0502040204020203" pitchFamily="34" charset="0"/>
              </a:rPr>
              <a:t>de eerste fase van toe-eigening</a:t>
            </a:r>
            <a:r>
              <a:rPr lang="nl-NL" dirty="0">
                <a:latin typeface="Grandview" panose="020B0502040204020203" pitchFamily="34" charset="0"/>
              </a:rPr>
              <a:t>; maar omdat dit enkel ontisch is, ontsnapt het niet aan de cirkel van onmiddellijkheid en kent het dus niet het </a:t>
            </a:r>
            <a:r>
              <a:rPr lang="nl-NL" b="1" dirty="0">
                <a:latin typeface="Grandview" panose="020B0502040204020203" pitchFamily="34" charset="0"/>
              </a:rPr>
              <a:t>onteigenende gigantisme </a:t>
            </a:r>
            <a:r>
              <a:rPr lang="nl-NL" dirty="0">
                <a:latin typeface="Grandview" panose="020B0502040204020203" pitchFamily="34" charset="0"/>
              </a:rPr>
              <a:t>dat de </a:t>
            </a:r>
            <a:r>
              <a:rPr lang="nl-NL" b="1" dirty="0">
                <a:latin typeface="Grandview" panose="020B0502040204020203" pitchFamily="34" charset="0"/>
              </a:rPr>
              <a:t>antropologische</a:t>
            </a:r>
            <a:r>
              <a:rPr lang="nl-NL" dirty="0">
                <a:latin typeface="Grandview" panose="020B0502040204020203" pitchFamily="34" charset="0"/>
              </a:rPr>
              <a:t>, d.w.z. </a:t>
            </a:r>
            <a:r>
              <a:rPr lang="nl-NL" b="1" dirty="0">
                <a:latin typeface="Grandview" panose="020B0502040204020203" pitchFamily="34" charset="0"/>
              </a:rPr>
              <a:t>techno-wetenschappelijke</a:t>
            </a:r>
            <a:r>
              <a:rPr lang="nl-NL" dirty="0">
                <a:latin typeface="Grandview" panose="020B0502040204020203" pitchFamily="34" charset="0"/>
              </a:rPr>
              <a:t> fase van toe-eigening kenmerkt</a:t>
            </a:r>
          </a:p>
          <a:p>
            <a:endParaRPr lang="nl-NL" dirty="0">
              <a:latin typeface="Grandview" panose="020B0502040204020203" pitchFamily="34" charset="0"/>
            </a:endParaRPr>
          </a:p>
          <a:p>
            <a:r>
              <a:rPr lang="nl-NL" dirty="0">
                <a:latin typeface="Grandview" panose="020B0502040204020203" pitchFamily="34" charset="0"/>
              </a:rPr>
              <a:t>Nadat de techniek de drempel van de </a:t>
            </a:r>
            <a:r>
              <a:rPr lang="nl-NL" b="1" dirty="0">
                <a:latin typeface="Grandview" panose="020B0502040204020203" pitchFamily="34" charset="0"/>
              </a:rPr>
              <a:t>Industriële Revolutie </a:t>
            </a:r>
            <a:r>
              <a:rPr lang="nl-NL" dirty="0">
                <a:latin typeface="Grandview" panose="020B0502040204020203" pitchFamily="34" charset="0"/>
              </a:rPr>
              <a:t>overschrijdt stuit het bijna een eeuw later op het </a:t>
            </a:r>
            <a:r>
              <a:rPr lang="nl-NL" b="1" dirty="0">
                <a:latin typeface="Grandview" panose="020B0502040204020203" pitchFamily="34" charset="0"/>
              </a:rPr>
              <a:t>‘ecologische probleem</a:t>
            </a:r>
            <a:r>
              <a:rPr lang="nl-NL" dirty="0">
                <a:latin typeface="Grandview" panose="020B0502040204020203" pitchFamily="34" charset="0"/>
              </a:rPr>
              <a:t>’: de exponentieel toenemende productie van </a:t>
            </a:r>
            <a:r>
              <a:rPr lang="nl-NL" b="1" dirty="0">
                <a:latin typeface="Grandview" panose="020B0502040204020203" pitchFamily="34" charset="0"/>
              </a:rPr>
              <a:t>afval</a:t>
            </a:r>
            <a:r>
              <a:rPr lang="nl-NL" dirty="0">
                <a:latin typeface="Grandview" panose="020B0502040204020203" pitchFamily="34" charset="0"/>
              </a:rPr>
              <a:t>, terecht </a:t>
            </a:r>
            <a:r>
              <a:rPr lang="nl-NL" b="1" dirty="0">
                <a:latin typeface="Grandview" panose="020B0502040204020203" pitchFamily="34" charset="0"/>
              </a:rPr>
              <a:t>‘niet-recyclebaar</a:t>
            </a:r>
            <a:r>
              <a:rPr lang="nl-NL" dirty="0">
                <a:latin typeface="Grandview" panose="020B0502040204020203" pitchFamily="34" charset="0"/>
              </a:rPr>
              <a:t>’</a:t>
            </a:r>
            <a:r>
              <a:rPr lang="nl-NL" b="1" dirty="0">
                <a:latin typeface="Grandview" panose="020B0502040204020203" pitchFamily="34" charset="0"/>
              </a:rPr>
              <a:t> </a:t>
            </a:r>
            <a:r>
              <a:rPr lang="nl-NL" dirty="0">
                <a:latin typeface="Grandview" panose="020B0502040204020203" pitchFamily="34" charset="0"/>
              </a:rPr>
              <a:t>genoemd</a:t>
            </a:r>
            <a:endParaRPr lang="en-US" dirty="0">
              <a:latin typeface="Grandview" panose="020B0502040204020203" pitchFamily="34" charset="0"/>
            </a:endParaRPr>
          </a:p>
          <a:p>
            <a:pPr algn="ctr"/>
            <a:endParaRPr lang="en-US" dirty="0">
              <a:latin typeface="Grandview" panose="020B0502040204020203" pitchFamily="34" charset="0"/>
            </a:endParaRPr>
          </a:p>
        </p:txBody>
      </p:sp>
    </p:spTree>
    <p:extLst>
      <p:ext uri="{BB962C8B-B14F-4D97-AF65-F5344CB8AC3E}">
        <p14:creationId xmlns:p14="http://schemas.microsoft.com/office/powerpoint/2010/main" val="2875608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68B23D-A366-F91E-D9D2-1279F82384FF}"/>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Onteigening en afval</a:t>
            </a:r>
          </a:p>
        </p:txBody>
      </p:sp>
      <p:sp>
        <p:nvSpPr>
          <p:cNvPr id="3" name="Tijdelijke aanduiding voor inhoud 2">
            <a:extLst>
              <a:ext uri="{FF2B5EF4-FFF2-40B4-BE49-F238E27FC236}">
                <a16:creationId xmlns:a16="http://schemas.microsoft.com/office/drawing/2014/main" id="{FEE41493-DB33-4DEA-566E-41D47D86E407}"/>
              </a:ext>
            </a:extLst>
          </p:cNvPr>
          <p:cNvSpPr>
            <a:spLocks noGrp="1"/>
          </p:cNvSpPr>
          <p:nvPr>
            <p:ph idx="1"/>
          </p:nvPr>
        </p:nvSpPr>
        <p:spPr>
          <a:xfrm>
            <a:off x="457200" y="1700808"/>
            <a:ext cx="8229600" cy="4776192"/>
          </a:xfrm>
        </p:spPr>
        <p:txBody>
          <a:bodyPr>
            <a:normAutofit/>
          </a:bodyPr>
          <a:lstStyle/>
          <a:p>
            <a:r>
              <a:rPr lang="nl-NL" sz="2200" dirty="0">
                <a:latin typeface="Grandview" panose="020B0502040204020203" pitchFamily="34" charset="0"/>
              </a:rPr>
              <a:t>Naarmate de mens zich meer en meer de wetten van het bestaan ​​en de natuur toe-eigent, creëert hij op een exact evenredige manier een </a:t>
            </a:r>
            <a:r>
              <a:rPr lang="nl-NL" sz="2200" b="1" dirty="0">
                <a:latin typeface="Grandview" panose="020B0502040204020203" pitchFamily="34" charset="0"/>
              </a:rPr>
              <a:t>monsterlijk regime van onteigening</a:t>
            </a:r>
            <a:r>
              <a:rPr lang="nl-NL" sz="2200" dirty="0">
                <a:latin typeface="Grandview" panose="020B0502040204020203" pitchFamily="34" charset="0"/>
              </a:rPr>
              <a:t>,</a:t>
            </a:r>
            <a:r>
              <a:rPr lang="nl-NL" sz="2200" b="1" dirty="0">
                <a:latin typeface="Grandview" panose="020B0502040204020203" pitchFamily="34" charset="0"/>
              </a:rPr>
              <a:t> </a:t>
            </a:r>
            <a:r>
              <a:rPr lang="nl-NL" sz="2200" dirty="0">
                <a:latin typeface="Grandview" panose="020B0502040204020203" pitchFamily="34" charset="0"/>
              </a:rPr>
              <a:t> nog nooit eerder op aarde vertoond → </a:t>
            </a:r>
            <a:r>
              <a:rPr lang="nl-NL" sz="2200" b="1" dirty="0">
                <a:latin typeface="Grandview" panose="020B0502040204020203" pitchFamily="34" charset="0"/>
              </a:rPr>
              <a:t>afval, vervuiling, lijden, opwarming van de aarde </a:t>
            </a:r>
            <a:r>
              <a:rPr lang="nl-NL" sz="2200" dirty="0">
                <a:latin typeface="Grandview" panose="020B0502040204020203" pitchFamily="34" charset="0"/>
              </a:rPr>
              <a:t>→ de  </a:t>
            </a:r>
            <a:r>
              <a:rPr lang="nl-NL" sz="2200" b="1" dirty="0" err="1">
                <a:latin typeface="Grandview" panose="020B0502040204020203" pitchFamily="34" charset="0"/>
              </a:rPr>
              <a:t>technosfeer</a:t>
            </a:r>
            <a:r>
              <a:rPr lang="nl-NL" sz="2200" dirty="0">
                <a:latin typeface="Grandview" panose="020B0502040204020203" pitchFamily="34" charset="0"/>
              </a:rPr>
              <a:t> is tegelijk ook de </a:t>
            </a:r>
            <a:r>
              <a:rPr lang="nl-NL" sz="2200" b="1" dirty="0" err="1">
                <a:latin typeface="Grandview" panose="020B0502040204020203" pitchFamily="34" charset="0"/>
              </a:rPr>
              <a:t>eremosfeer</a:t>
            </a:r>
            <a:r>
              <a:rPr lang="nl-NL" sz="2200" dirty="0">
                <a:latin typeface="Grandview" panose="020B0502040204020203" pitchFamily="34" charset="0"/>
              </a:rPr>
              <a:t> – sfeer van afval en verwoesting (</a:t>
            </a:r>
            <a:r>
              <a:rPr lang="el-GR" sz="2200" dirty="0">
                <a:latin typeface="Grandview" panose="020B0502040204020203" pitchFamily="34" charset="0"/>
              </a:rPr>
              <a:t>έρεμο-ω</a:t>
            </a:r>
            <a:r>
              <a:rPr lang="nl-NL" sz="2200" dirty="0">
                <a:latin typeface="Grandview" panose="020B0502040204020203" pitchFamily="34" charset="0"/>
              </a:rPr>
              <a:t>)</a:t>
            </a:r>
            <a:endParaRPr lang="en-US" sz="2200" dirty="0">
              <a:latin typeface="Grandview" panose="020B0502040204020203" pitchFamily="34" charset="0"/>
            </a:endParaRPr>
          </a:p>
        </p:txBody>
      </p:sp>
      <p:pic>
        <p:nvPicPr>
          <p:cNvPr id="4" name="Tijdelijke aanduiding voor inhoud 3">
            <a:extLst>
              <a:ext uri="{FF2B5EF4-FFF2-40B4-BE49-F238E27FC236}">
                <a16:creationId xmlns:a16="http://schemas.microsoft.com/office/drawing/2014/main" id="{ADE53A49-E763-00D9-1226-1CAC1B4506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622" y="4035919"/>
            <a:ext cx="2036923" cy="2633096"/>
          </a:xfrm>
          <a:prstGeom prst="rect">
            <a:avLst/>
          </a:prstGeom>
        </p:spPr>
      </p:pic>
      <p:pic>
        <p:nvPicPr>
          <p:cNvPr id="5" name="Picture 2" descr="A sphere made of garbage cans&#10;&#10;Description automatically generated">
            <a:extLst>
              <a:ext uri="{FF2B5EF4-FFF2-40B4-BE49-F238E27FC236}">
                <a16:creationId xmlns:a16="http://schemas.microsoft.com/office/drawing/2014/main" id="{E2C7FEE4-64E7-5A4D-FE6F-59A957F25A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2195" y="4595965"/>
            <a:ext cx="2899786" cy="2042278"/>
          </a:xfrm>
          <a:prstGeom prst="rect">
            <a:avLst/>
          </a:prstGeom>
        </p:spPr>
      </p:pic>
      <p:pic>
        <p:nvPicPr>
          <p:cNvPr id="6" name="Tijdelijke aanduiding voor inhoud 5">
            <a:extLst>
              <a:ext uri="{FF2B5EF4-FFF2-40B4-BE49-F238E27FC236}">
                <a16:creationId xmlns:a16="http://schemas.microsoft.com/office/drawing/2014/main" id="{60C6AEB0-797F-5135-D839-A94FB9F155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0486" y="4307978"/>
            <a:ext cx="2300064" cy="2300064"/>
          </a:xfrm>
          <a:prstGeom prst="rect">
            <a:avLst/>
          </a:prstGeom>
        </p:spPr>
      </p:pic>
    </p:spTree>
    <p:extLst>
      <p:ext uri="{BB962C8B-B14F-4D97-AF65-F5344CB8AC3E}">
        <p14:creationId xmlns:p14="http://schemas.microsoft.com/office/powerpoint/2010/main" val="3245426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5DE79-5CA5-A571-0ACB-B480D0CECB6E}"/>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Het kwaad</a:t>
            </a:r>
          </a:p>
        </p:txBody>
      </p:sp>
      <p:sp>
        <p:nvSpPr>
          <p:cNvPr id="3" name="Tijdelijke aanduiding voor inhoud 2">
            <a:extLst>
              <a:ext uri="{FF2B5EF4-FFF2-40B4-BE49-F238E27FC236}">
                <a16:creationId xmlns:a16="http://schemas.microsoft.com/office/drawing/2014/main" id="{6ED7DC71-D61C-7C3E-208F-FC84EDAD1301}"/>
              </a:ext>
            </a:extLst>
          </p:cNvPr>
          <p:cNvSpPr>
            <a:spLocks noGrp="1"/>
          </p:cNvSpPr>
          <p:nvPr>
            <p:ph idx="1"/>
          </p:nvPr>
        </p:nvSpPr>
        <p:spPr>
          <a:xfrm>
            <a:off x="457200" y="1600200"/>
            <a:ext cx="8229600" cy="4876800"/>
          </a:xfrm>
        </p:spPr>
        <p:txBody>
          <a:bodyPr>
            <a:normAutofit fontScale="92500"/>
          </a:bodyPr>
          <a:lstStyle/>
          <a:p>
            <a:pPr algn="ctr"/>
            <a:r>
              <a:rPr lang="nl-NL" dirty="0">
                <a:latin typeface="Grandview" panose="020B0502040204020203" pitchFamily="34" charset="0"/>
              </a:rPr>
              <a:t>‘</a:t>
            </a:r>
            <a:r>
              <a:rPr lang="nl-NL" i="1" dirty="0">
                <a:latin typeface="Grandview" panose="020B0502040204020203" pitchFamily="34" charset="0"/>
              </a:rPr>
              <a:t>Het Kwaad is het creëren van buitensporig lijden, niet noodzakelijk veroorzaakt door de Natuur alleen</a:t>
            </a:r>
            <a:r>
              <a:rPr lang="nl-NL" dirty="0">
                <a:latin typeface="Grandview" panose="020B0502040204020203" pitchFamily="34" charset="0"/>
              </a:rPr>
              <a:t>’</a:t>
            </a:r>
          </a:p>
          <a:p>
            <a:pPr algn="ctr"/>
            <a:endParaRPr lang="nl-NL" dirty="0">
              <a:latin typeface="Grandview" panose="020B0502040204020203" pitchFamily="34" charset="0"/>
            </a:endParaRPr>
          </a:p>
          <a:p>
            <a:r>
              <a:rPr lang="nl-NL" dirty="0">
                <a:latin typeface="Grandview" panose="020B0502040204020203" pitchFamily="34" charset="0"/>
              </a:rPr>
              <a:t>Het </a:t>
            </a:r>
            <a:r>
              <a:rPr lang="nl-NL" i="1" dirty="0">
                <a:latin typeface="Grandview" panose="020B0502040204020203" pitchFamily="34" charset="0"/>
              </a:rPr>
              <a:t>gebeuren </a:t>
            </a:r>
            <a:r>
              <a:rPr lang="nl-NL" dirty="0">
                <a:latin typeface="Grandview" panose="020B0502040204020203" pitchFamily="34" charset="0"/>
              </a:rPr>
              <a:t>van dierlijke toe-eigening produceert nog geen Kwaad: </a:t>
            </a:r>
            <a:r>
              <a:rPr lang="nl-NL" b="1" dirty="0">
                <a:latin typeface="Grandview" panose="020B0502040204020203" pitchFamily="34" charset="0"/>
              </a:rPr>
              <a:t>dierlijk lijden is noodzakelijk kwaad</a:t>
            </a:r>
            <a:r>
              <a:rPr lang="nl-NL" dirty="0">
                <a:latin typeface="Grandview" panose="020B0502040204020203" pitchFamily="34" charset="0"/>
              </a:rPr>
              <a:t>; een noodzaak die aanvankelijk contingent is, zoals bij  al dit soort ‘gebeurlijke’ noodzakelijkheden, maar uiteindelijk, inderdaad: noodzakelijk</a:t>
            </a:r>
          </a:p>
          <a:p>
            <a:endParaRPr lang="nl-NL" dirty="0">
              <a:latin typeface="Grandview" panose="020B0502040204020203" pitchFamily="34" charset="0"/>
            </a:endParaRPr>
          </a:p>
          <a:p>
            <a:r>
              <a:rPr lang="nl-NL" dirty="0">
                <a:latin typeface="Grandview" panose="020B0502040204020203" pitchFamily="34" charset="0"/>
              </a:rPr>
              <a:t>Het Kwaad is wat </a:t>
            </a:r>
            <a:r>
              <a:rPr lang="nl-NL" i="1" dirty="0">
                <a:latin typeface="Grandview" panose="020B0502040204020203" pitchFamily="34" charset="0"/>
              </a:rPr>
              <a:t>techne</a:t>
            </a:r>
            <a:r>
              <a:rPr lang="nl-NL" dirty="0">
                <a:latin typeface="Grandview" panose="020B0502040204020203" pitchFamily="34" charset="0"/>
              </a:rPr>
              <a:t> doet met het levende/de natuur zonder het te weten (maar soms ook bewust)</a:t>
            </a:r>
          </a:p>
          <a:p>
            <a:endParaRPr lang="nl-NL" dirty="0">
              <a:latin typeface="Grandview" panose="020B0502040204020203" pitchFamily="34" charset="0"/>
            </a:endParaRPr>
          </a:p>
          <a:p>
            <a:pPr algn="ctr"/>
            <a:r>
              <a:rPr lang="nl-NL" dirty="0">
                <a:latin typeface="Grandview" panose="020B0502040204020203" pitchFamily="34" charset="0"/>
              </a:rPr>
              <a:t>‘</a:t>
            </a:r>
            <a:r>
              <a:rPr lang="nl-NL" i="1" dirty="0">
                <a:latin typeface="Grandview" panose="020B0502040204020203" pitchFamily="34" charset="0"/>
              </a:rPr>
              <a:t>De geschiedenis van de mensheid is niet de geschiedenis van het Goede, maar van de verschrikking</a:t>
            </a:r>
            <a:r>
              <a:rPr lang="nl-NL" dirty="0">
                <a:latin typeface="Grandview" panose="020B0502040204020203" pitchFamily="34" charset="0"/>
              </a:rPr>
              <a:t>’ (Th. W. </a:t>
            </a:r>
            <a:r>
              <a:rPr lang="nl-NL" dirty="0" err="1">
                <a:latin typeface="Grandview" panose="020B0502040204020203" pitchFamily="34" charset="0"/>
              </a:rPr>
              <a:t>Adorno</a:t>
            </a:r>
            <a:r>
              <a:rPr lang="nl-NL" dirty="0">
                <a:latin typeface="Grandview" panose="020B0502040204020203" pitchFamily="34" charset="0"/>
              </a:rPr>
              <a:t>)</a:t>
            </a:r>
          </a:p>
          <a:p>
            <a:pPr algn="ctr"/>
            <a:endParaRPr lang="nl-NL" i="1" dirty="0">
              <a:latin typeface="Grandview" panose="020B0502040204020203" pitchFamily="34" charset="0"/>
            </a:endParaRPr>
          </a:p>
          <a:p>
            <a:endParaRPr lang="en-US" dirty="0">
              <a:latin typeface="Grandview" panose="020B0502040204020203" pitchFamily="34" charset="0"/>
            </a:endParaRPr>
          </a:p>
          <a:p>
            <a:endParaRPr lang="en-US" dirty="0">
              <a:solidFill>
                <a:schemeClr val="tx2"/>
              </a:solidFill>
              <a:latin typeface="Grandview" panose="020B0502040204020203" pitchFamily="34" charset="0"/>
            </a:endParaRPr>
          </a:p>
          <a:p>
            <a:endParaRPr lang="en-US" dirty="0">
              <a:solidFill>
                <a:schemeClr val="tx2"/>
              </a:solidFill>
              <a:latin typeface="Grandview" panose="020B0502040204020203" pitchFamily="34" charset="0"/>
            </a:endParaRPr>
          </a:p>
          <a:p>
            <a:endParaRPr lang="en-US" dirty="0">
              <a:latin typeface="Grandview" panose="020B0502040204020203" pitchFamily="34" charset="0"/>
            </a:endParaRPr>
          </a:p>
          <a:p>
            <a:endParaRPr lang="en-US" dirty="0">
              <a:latin typeface="Grandview" panose="020B0502040204020203" pitchFamily="34" charset="0"/>
            </a:endParaRPr>
          </a:p>
          <a:p>
            <a:endParaRPr lang="nl-NL" dirty="0">
              <a:latin typeface="Grandview" panose="020B0502040204020203" pitchFamily="34" charset="0"/>
            </a:endParaRPr>
          </a:p>
        </p:txBody>
      </p:sp>
    </p:spTree>
    <p:extLst>
      <p:ext uri="{BB962C8B-B14F-4D97-AF65-F5344CB8AC3E}">
        <p14:creationId xmlns:p14="http://schemas.microsoft.com/office/powerpoint/2010/main" val="699441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9F08BE-756A-D0EE-1BD9-857AD17363C6}"/>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Filosofie van het kwaad</a:t>
            </a:r>
          </a:p>
        </p:txBody>
      </p:sp>
      <p:sp>
        <p:nvSpPr>
          <p:cNvPr id="3" name="Tijdelijke aanduiding voor inhoud 2">
            <a:extLst>
              <a:ext uri="{FF2B5EF4-FFF2-40B4-BE49-F238E27FC236}">
                <a16:creationId xmlns:a16="http://schemas.microsoft.com/office/drawing/2014/main" id="{607E0D34-2B13-343A-3F0F-9D5EB9EB83B1}"/>
              </a:ext>
            </a:extLst>
          </p:cNvPr>
          <p:cNvSpPr>
            <a:spLocks noGrp="1"/>
          </p:cNvSpPr>
          <p:nvPr>
            <p:ph idx="1"/>
          </p:nvPr>
        </p:nvSpPr>
        <p:spPr/>
        <p:txBody>
          <a:bodyPr>
            <a:normAutofit fontScale="85000" lnSpcReduction="10000"/>
          </a:bodyPr>
          <a:lstStyle/>
          <a:p>
            <a:pPr algn="ctr"/>
            <a:r>
              <a:rPr lang="en-US" dirty="0">
                <a:latin typeface="Grandview" panose="020B0502040204020203" pitchFamily="34" charset="0"/>
              </a:rPr>
              <a:t>‘</a:t>
            </a:r>
            <a:r>
              <a:rPr lang="en-US" i="1" dirty="0">
                <a:latin typeface="Grandview" panose="020B0502040204020203" pitchFamily="34" charset="0"/>
              </a:rPr>
              <a:t>De </a:t>
            </a:r>
            <a:r>
              <a:rPr lang="en-US" i="1" dirty="0" err="1">
                <a:latin typeface="Grandview" panose="020B0502040204020203" pitchFamily="34" charset="0"/>
              </a:rPr>
              <a:t>enige</a:t>
            </a:r>
            <a:r>
              <a:rPr lang="en-US" i="1" dirty="0">
                <a:latin typeface="Grandview" panose="020B0502040204020203" pitchFamily="34" charset="0"/>
              </a:rPr>
              <a:t> </a:t>
            </a:r>
            <a:r>
              <a:rPr lang="en-US" i="1" dirty="0" err="1">
                <a:latin typeface="Grandview" panose="020B0502040204020203" pitchFamily="34" charset="0"/>
              </a:rPr>
              <a:t>vraag</a:t>
            </a:r>
            <a:r>
              <a:rPr lang="en-US" i="1" dirty="0">
                <a:latin typeface="Grandview" panose="020B0502040204020203" pitchFamily="34" charset="0"/>
              </a:rPr>
              <a:t> die </a:t>
            </a:r>
            <a:r>
              <a:rPr lang="en-US" i="1" dirty="0" err="1">
                <a:latin typeface="Grandview" panose="020B0502040204020203" pitchFamily="34" charset="0"/>
              </a:rPr>
              <a:t>telt</a:t>
            </a:r>
            <a:r>
              <a:rPr lang="en-US" i="1" dirty="0">
                <a:latin typeface="Grandview" panose="020B0502040204020203" pitchFamily="34" charset="0"/>
              </a:rPr>
              <a:t>: die van het </a:t>
            </a:r>
            <a:r>
              <a:rPr lang="en-US" i="1" dirty="0" err="1">
                <a:latin typeface="Grandview" panose="020B0502040204020203" pitchFamily="34" charset="0"/>
              </a:rPr>
              <a:t>kwaad</a:t>
            </a:r>
            <a:r>
              <a:rPr lang="en-US" dirty="0">
                <a:latin typeface="Grandview" panose="020B0502040204020203" pitchFamily="34" charset="0"/>
              </a:rPr>
              <a:t>’</a:t>
            </a:r>
          </a:p>
          <a:p>
            <a:pPr algn="ctr"/>
            <a:endParaRPr lang="nl-NL" dirty="0">
              <a:latin typeface="Grandview" panose="020B0502040204020203" pitchFamily="34" charset="0"/>
            </a:endParaRPr>
          </a:p>
          <a:p>
            <a:pPr algn="ctr"/>
            <a:r>
              <a:rPr lang="nl-NL" dirty="0">
                <a:latin typeface="Grandview" panose="020B0502040204020203" pitchFamily="34" charset="0"/>
              </a:rPr>
              <a:t>‘</a:t>
            </a:r>
            <a:r>
              <a:rPr lang="nl-NL" i="1" dirty="0">
                <a:latin typeface="Grandview" panose="020B0502040204020203" pitchFamily="34" charset="0"/>
              </a:rPr>
              <a:t>…voor de mens is </a:t>
            </a:r>
            <a:r>
              <a:rPr lang="nl-NL" b="1" i="1" dirty="0">
                <a:latin typeface="Grandview" panose="020B0502040204020203" pitchFamily="34" charset="0"/>
              </a:rPr>
              <a:t>het Kwaad datgene voorafgaat aan het Goede </a:t>
            </a:r>
            <a:r>
              <a:rPr lang="nl-NL" i="1" dirty="0">
                <a:latin typeface="Grandview" panose="020B0502040204020203" pitchFamily="34" charset="0"/>
              </a:rPr>
              <a:t>(het Goede is niets anders dan een uitvinding die bedoeld is om de onteigenende wreedheid te compenseren die voortvloeit uit de gebeurtenis van toe-eigening), </a:t>
            </a:r>
            <a:r>
              <a:rPr lang="nl-NL" b="1" i="1" dirty="0">
                <a:latin typeface="Grandview" panose="020B0502040204020203" pitchFamily="34" charset="0"/>
              </a:rPr>
              <a:t>waanzin die voorafgaat aan de rede </a:t>
            </a:r>
            <a:r>
              <a:rPr lang="nl-NL" i="1" dirty="0">
                <a:latin typeface="Grandview" panose="020B0502040204020203" pitchFamily="34" charset="0"/>
              </a:rPr>
              <a:t>(als we onze huisdieren zouden betrappen op een handeling die gelijkstaat aan het tegen elkaar wrijven van twee vuurstenen, het zaaien van zaden of het tekenen, zouden we ze ombrengen, de dierenarts bellen of de media waarschuwen, en tot op het bot schudden), </a:t>
            </a:r>
            <a:r>
              <a:rPr lang="nl-NL" b="1" i="1" dirty="0">
                <a:latin typeface="Grandview" panose="020B0502040204020203" pitchFamily="34" charset="0"/>
              </a:rPr>
              <a:t>Overtreding […] die voorafgaat aan wetgeving </a:t>
            </a:r>
            <a:r>
              <a:rPr lang="nl-NL" i="1" dirty="0">
                <a:latin typeface="Grandview" panose="020B0502040204020203" pitchFamily="34" charset="0"/>
              </a:rPr>
              <a:t>[…]’</a:t>
            </a:r>
          </a:p>
          <a:p>
            <a:endParaRPr lang="nl-NL" dirty="0">
              <a:latin typeface="Grandview" panose="020B0502040204020203" pitchFamily="34" charset="0"/>
            </a:endParaRPr>
          </a:p>
          <a:p>
            <a:r>
              <a:rPr lang="nl-NL" b="1" dirty="0">
                <a:latin typeface="Grandview" panose="020B0502040204020203" pitchFamily="34" charset="0"/>
              </a:rPr>
              <a:t>Op welke manier is wetenschap kwaadaardig? </a:t>
            </a:r>
            <a:r>
              <a:rPr lang="nl-NL" dirty="0">
                <a:latin typeface="Grandview" panose="020B0502040204020203" pitchFamily="34" charset="0"/>
              </a:rPr>
              <a:t>[…] Het brengt de erfzonde over in de volgende bewoordingen: hoe meer toe-eigening er is (en dit is “Goed”), hoe meer onteigening er is (en dit is Kwaad)</a:t>
            </a:r>
            <a:endParaRPr lang="en-US" dirty="0">
              <a:latin typeface="Grandview" panose="020B0502040204020203" pitchFamily="34" charset="0"/>
            </a:endParaRPr>
          </a:p>
          <a:p>
            <a:endParaRPr lang="en-US" dirty="0">
              <a:latin typeface="Grandview" panose="020B0502040204020203" pitchFamily="34" charset="0"/>
            </a:endParaRPr>
          </a:p>
          <a:p>
            <a:endParaRPr lang="nl-NL" dirty="0"/>
          </a:p>
        </p:txBody>
      </p:sp>
    </p:spTree>
    <p:extLst>
      <p:ext uri="{BB962C8B-B14F-4D97-AF65-F5344CB8AC3E}">
        <p14:creationId xmlns:p14="http://schemas.microsoft.com/office/powerpoint/2010/main" val="4015907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5DE79-5CA5-A571-0ACB-B480D0CECB6E}"/>
              </a:ext>
            </a:extLst>
          </p:cNvPr>
          <p:cNvSpPr>
            <a:spLocks noGrp="1"/>
          </p:cNvSpPr>
          <p:nvPr>
            <p:ph type="title"/>
          </p:nvPr>
        </p:nvSpPr>
        <p:spPr>
          <a:solidFill>
            <a:schemeClr val="tx1"/>
          </a:solidFill>
        </p:spPr>
        <p:txBody>
          <a:bodyPr/>
          <a:lstStyle/>
          <a:p>
            <a:pPr algn="ctr"/>
            <a:r>
              <a:rPr lang="nl-NL" dirty="0">
                <a:latin typeface="Grandview" panose="020B0502040204020203" pitchFamily="34" charset="0"/>
              </a:rPr>
              <a:t>Het kwaad en de erfzonde</a:t>
            </a:r>
          </a:p>
        </p:txBody>
      </p:sp>
      <p:sp>
        <p:nvSpPr>
          <p:cNvPr id="3" name="Tijdelijke aanduiding voor inhoud 2">
            <a:extLst>
              <a:ext uri="{FF2B5EF4-FFF2-40B4-BE49-F238E27FC236}">
                <a16:creationId xmlns:a16="http://schemas.microsoft.com/office/drawing/2014/main" id="{6ED7DC71-D61C-7C3E-208F-FC84EDAD1301}"/>
              </a:ext>
            </a:extLst>
          </p:cNvPr>
          <p:cNvSpPr>
            <a:spLocks noGrp="1"/>
          </p:cNvSpPr>
          <p:nvPr>
            <p:ph idx="1"/>
          </p:nvPr>
        </p:nvSpPr>
        <p:spPr>
          <a:xfrm>
            <a:off x="457200" y="1600200"/>
            <a:ext cx="6347048" cy="4876800"/>
          </a:xfrm>
        </p:spPr>
        <p:txBody>
          <a:bodyPr>
            <a:normAutofit fontScale="85000" lnSpcReduction="10000"/>
          </a:bodyPr>
          <a:lstStyle/>
          <a:p>
            <a:r>
              <a:rPr lang="nl-NL" b="1" dirty="0">
                <a:latin typeface="Grandview" panose="020B0502040204020203" pitchFamily="34" charset="0"/>
              </a:rPr>
              <a:t>Geseculariseerde</a:t>
            </a:r>
            <a:r>
              <a:rPr lang="nl-NL" dirty="0">
                <a:latin typeface="Grandview" panose="020B0502040204020203" pitchFamily="34" charset="0"/>
              </a:rPr>
              <a:t> opvatting van de </a:t>
            </a:r>
            <a:r>
              <a:rPr lang="nl-NL" b="1" dirty="0">
                <a:latin typeface="Grandview" panose="020B0502040204020203" pitchFamily="34" charset="0"/>
              </a:rPr>
              <a:t>erfzonde</a:t>
            </a:r>
            <a:r>
              <a:rPr lang="nl-NL" dirty="0">
                <a:latin typeface="Grandview" panose="020B0502040204020203" pitchFamily="34" charset="0"/>
              </a:rPr>
              <a:t>: </a:t>
            </a:r>
            <a:r>
              <a:rPr lang="nl-NL" i="1" dirty="0">
                <a:latin typeface="Grandview" panose="020B0502040204020203" pitchFamily="34" charset="0"/>
              </a:rPr>
              <a:t>antropos</a:t>
            </a:r>
            <a:r>
              <a:rPr lang="nl-NL" dirty="0">
                <a:latin typeface="Grandview" panose="020B0502040204020203" pitchFamily="34" charset="0"/>
              </a:rPr>
              <a:t> is het </a:t>
            </a:r>
            <a:r>
              <a:rPr lang="nl-NL" b="1" dirty="0">
                <a:latin typeface="Grandview" panose="020B0502040204020203" pitchFamily="34" charset="0"/>
              </a:rPr>
              <a:t>hyper-toe-eigenende</a:t>
            </a:r>
            <a:r>
              <a:rPr lang="nl-NL" dirty="0">
                <a:latin typeface="Grandview" panose="020B0502040204020203" pitchFamily="34" charset="0"/>
              </a:rPr>
              <a:t> en als zodanig </a:t>
            </a:r>
            <a:r>
              <a:rPr lang="nl-NL" b="1" dirty="0">
                <a:latin typeface="Grandview" panose="020B0502040204020203" pitchFamily="34" charset="0"/>
              </a:rPr>
              <a:t>hyper-onteigenende</a:t>
            </a:r>
            <a:r>
              <a:rPr lang="nl-NL" dirty="0">
                <a:latin typeface="Grandview" panose="020B0502040204020203" pitchFamily="34" charset="0"/>
              </a:rPr>
              <a:t> dier, niet alleen ontisch maar ook ontologisch → </a:t>
            </a:r>
            <a:r>
              <a:rPr lang="nl-NL" i="1" dirty="0" err="1">
                <a:latin typeface="Grandview" panose="020B0502040204020203" pitchFamily="34" charset="0"/>
              </a:rPr>
              <a:t>episteme</a:t>
            </a:r>
            <a:r>
              <a:rPr lang="nl-NL" dirty="0">
                <a:latin typeface="Grandview" panose="020B0502040204020203" pitchFamily="34" charset="0"/>
              </a:rPr>
              <a:t> en </a:t>
            </a:r>
            <a:r>
              <a:rPr lang="nl-NL" i="1" dirty="0">
                <a:latin typeface="Grandview" panose="020B0502040204020203" pitchFamily="34" charset="0"/>
              </a:rPr>
              <a:t>techne</a:t>
            </a:r>
            <a:r>
              <a:rPr lang="nl-NL" dirty="0">
                <a:latin typeface="Grandview" panose="020B0502040204020203" pitchFamily="34" charset="0"/>
              </a:rPr>
              <a:t>: toe-eigening van de wetten van de </a:t>
            </a:r>
            <a:r>
              <a:rPr lang="nl-NL" i="1" dirty="0">
                <a:latin typeface="Grandview" panose="020B0502040204020203" pitchFamily="34" charset="0"/>
              </a:rPr>
              <a:t>physis</a:t>
            </a:r>
          </a:p>
          <a:p>
            <a:endParaRPr lang="nl-NL" dirty="0">
              <a:latin typeface="Grandview" panose="020B0502040204020203" pitchFamily="34" charset="0"/>
            </a:endParaRPr>
          </a:p>
          <a:p>
            <a:r>
              <a:rPr lang="nl-NL" dirty="0">
                <a:latin typeface="Grandview" panose="020B0502040204020203" pitchFamily="34" charset="0"/>
              </a:rPr>
              <a:t>Het kwaad </a:t>
            </a:r>
            <a:r>
              <a:rPr lang="nl-NL" b="1" dirty="0">
                <a:latin typeface="Grandview" panose="020B0502040204020203" pitchFamily="34" charset="0"/>
              </a:rPr>
              <a:t>co-substantieel</a:t>
            </a:r>
            <a:r>
              <a:rPr lang="nl-NL" dirty="0">
                <a:latin typeface="Grandview" panose="020B0502040204020203" pitchFamily="34" charset="0"/>
              </a:rPr>
              <a:t> en </a:t>
            </a:r>
            <a:r>
              <a:rPr lang="nl-NL" b="1" dirty="0">
                <a:latin typeface="Grandview" panose="020B0502040204020203" pitchFamily="34" charset="0"/>
              </a:rPr>
              <a:t>co-origineel</a:t>
            </a:r>
            <a:r>
              <a:rPr lang="nl-NL" dirty="0">
                <a:latin typeface="Grandview" panose="020B0502040204020203" pitchFamily="34" charset="0"/>
              </a:rPr>
              <a:t> met de mens als het techno-mimetische dier; het kwaad is primair, het goede is secundair</a:t>
            </a:r>
          </a:p>
          <a:p>
            <a:endParaRPr lang="nl-NL" dirty="0">
              <a:latin typeface="Grandview" panose="020B0502040204020203" pitchFamily="34" charset="0"/>
            </a:endParaRPr>
          </a:p>
          <a:p>
            <a:r>
              <a:rPr lang="nl-NL" dirty="0">
                <a:latin typeface="Grandview" panose="020B0502040204020203" pitchFamily="34" charset="0"/>
              </a:rPr>
              <a:t>De vraag naar het kwaad is een niet-metafysische filosofische vraag, omdat het niet onder enige werkelijke noodzaak valt: het is verbonden met de contingentie van de gebeurtenis van het menselijk </a:t>
            </a:r>
            <a:r>
              <a:rPr lang="nl-NL" i="1" dirty="0">
                <a:latin typeface="Grandview" panose="020B0502040204020203" pitchFamily="34" charset="0"/>
              </a:rPr>
              <a:t>zijn</a:t>
            </a:r>
            <a:r>
              <a:rPr lang="nl-NL" dirty="0">
                <a:latin typeface="Grandview" panose="020B0502040204020203" pitchFamily="34" charset="0"/>
              </a:rPr>
              <a:t> (</a:t>
            </a:r>
            <a:r>
              <a:rPr lang="nl-NL" i="1" dirty="0">
                <a:latin typeface="Grandview" panose="020B0502040204020203" pitchFamily="34" charset="0"/>
              </a:rPr>
              <a:t>antropos</a:t>
            </a:r>
            <a:r>
              <a:rPr lang="nl-NL" dirty="0">
                <a:latin typeface="Grandview" panose="020B0502040204020203" pitchFamily="34" charset="0"/>
              </a:rPr>
              <a:t>)</a:t>
            </a:r>
            <a:r>
              <a:rPr lang="nl-NL" i="1" dirty="0">
                <a:latin typeface="Grandview" panose="020B0502040204020203" pitchFamily="34" charset="0"/>
              </a:rPr>
              <a:t> </a:t>
            </a:r>
            <a:r>
              <a:rPr lang="nl-NL" dirty="0">
                <a:latin typeface="Grandview" panose="020B0502040204020203" pitchFamily="34" charset="0"/>
              </a:rPr>
              <a:t>als techno-mimetische toe-eigening </a:t>
            </a:r>
            <a:endParaRPr lang="en-US" dirty="0">
              <a:latin typeface="Grandview" panose="020B0502040204020203" pitchFamily="34" charset="0"/>
            </a:endParaRPr>
          </a:p>
          <a:p>
            <a:endParaRPr lang="nl-NL" dirty="0">
              <a:latin typeface="Grandview" panose="020B0502040204020203" pitchFamily="34" charset="0"/>
            </a:endParaRPr>
          </a:p>
        </p:txBody>
      </p:sp>
      <p:pic>
        <p:nvPicPr>
          <p:cNvPr id="5" name="Picture 4" descr="A painting of a naked person and person&#10;&#10;Description automatically generated">
            <a:extLst>
              <a:ext uri="{FF2B5EF4-FFF2-40B4-BE49-F238E27FC236}">
                <a16:creationId xmlns:a16="http://schemas.microsoft.com/office/drawing/2014/main" id="{F89189B3-498E-8347-1B82-EDCF9B545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4670" y="1622336"/>
            <a:ext cx="1782130" cy="2304256"/>
          </a:xfrm>
          <a:prstGeom prst="rect">
            <a:avLst/>
          </a:prstGeom>
        </p:spPr>
      </p:pic>
      <p:pic>
        <p:nvPicPr>
          <p:cNvPr id="7" name="Picture 6" descr="A painting of two people holding a snake&#10;&#10;Description automatically generated">
            <a:extLst>
              <a:ext uri="{FF2B5EF4-FFF2-40B4-BE49-F238E27FC236}">
                <a16:creationId xmlns:a16="http://schemas.microsoft.com/office/drawing/2014/main" id="{2CD52FCB-B4EB-E553-1705-54B047144F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4378" y="4013464"/>
            <a:ext cx="1602714" cy="2404071"/>
          </a:xfrm>
          <a:prstGeom prst="rect">
            <a:avLst/>
          </a:prstGeom>
        </p:spPr>
      </p:pic>
    </p:spTree>
    <p:extLst>
      <p:ext uri="{BB962C8B-B14F-4D97-AF65-F5344CB8AC3E}">
        <p14:creationId xmlns:p14="http://schemas.microsoft.com/office/powerpoint/2010/main" val="1141783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3FCF5753-0391-5ECC-C839-8EAA8A66E524}"/>
              </a:ext>
            </a:extLst>
          </p:cNvPr>
          <p:cNvSpPr txBox="1"/>
          <p:nvPr/>
        </p:nvSpPr>
        <p:spPr>
          <a:xfrm>
            <a:off x="611560" y="764704"/>
            <a:ext cx="7992888" cy="5632311"/>
          </a:xfrm>
          <a:prstGeom prst="rect">
            <a:avLst/>
          </a:prstGeom>
          <a:noFill/>
        </p:spPr>
        <p:txBody>
          <a:bodyPr wrap="square">
            <a:spAutoFit/>
          </a:bodyPr>
          <a:lstStyle/>
          <a:p>
            <a:pPr algn="ctr">
              <a:buNone/>
            </a:pPr>
            <a:r>
              <a:rPr lang="nl-NL" sz="2400" dirty="0">
                <a:latin typeface="Grandview" panose="020B0502040204020203" pitchFamily="34" charset="0"/>
              </a:rPr>
              <a:t>‘</a:t>
            </a:r>
            <a:r>
              <a:rPr lang="nl-NL" sz="2400" i="1" dirty="0">
                <a:latin typeface="Grandview" panose="020B0502040204020203" pitchFamily="34" charset="0"/>
              </a:rPr>
              <a:t>Al mijn werk is niets anders dan een pure en eenvoudige ontmanteling van deze eeuwenoude manier van filosoferen. […] We moeten eerst vaststellen waar het Kwaad zich bevindt, voordat we over het “Goede” kunnen spreken. </a:t>
            </a:r>
            <a:r>
              <a:rPr lang="nl-NL" sz="2400" b="1" i="1" dirty="0">
                <a:latin typeface="Grandview" panose="020B0502040204020203" pitchFamily="34" charset="0"/>
              </a:rPr>
              <a:t>Het Goede komt pas naar voren in het licht van het Kwaad</a:t>
            </a:r>
            <a:r>
              <a:rPr lang="nl-NL" sz="2400" i="1" dirty="0">
                <a:latin typeface="Grandview" panose="020B0502040204020203" pitchFamily="34" charset="0"/>
              </a:rPr>
              <a:t>, namelijk het onafzienbare onnodige leed dat we onszelf op planetaire schaal aandoen. </a:t>
            </a:r>
            <a:r>
              <a:rPr lang="nl-NL" sz="2400" b="1" i="1" dirty="0">
                <a:latin typeface="Grandview" panose="020B0502040204020203" pitchFamily="34" charset="0"/>
              </a:rPr>
              <a:t>Ontmantel het mechanisme van het Kwaad, en je zult een bescheiden idee krijgen van wat het Goede is</a:t>
            </a:r>
            <a:r>
              <a:rPr lang="nl-NL" sz="2400" i="1" dirty="0">
                <a:latin typeface="Grandview" panose="020B0502040204020203" pitchFamily="34" charset="0"/>
              </a:rPr>
              <a:t>. Je mag niet in de tegenovergestelde richting te werk gaan: op een eenzijdige manier definiëren wat het Goede is, en vervolgens zeggen dat het Kwaad datgene is wat niet voldoet aan de voorschriften die je oplegt zonder op de kosten te letten, opdat het Universele Goede tot stand komt</a:t>
            </a:r>
            <a:r>
              <a:rPr lang="nl-NL" sz="2400" dirty="0">
                <a:latin typeface="Grandview" panose="020B0502040204020203" pitchFamily="34" charset="0"/>
              </a:rPr>
              <a:t>’</a:t>
            </a:r>
          </a:p>
        </p:txBody>
      </p:sp>
    </p:spTree>
    <p:extLst>
      <p:ext uri="{BB962C8B-B14F-4D97-AF65-F5344CB8AC3E}">
        <p14:creationId xmlns:p14="http://schemas.microsoft.com/office/powerpoint/2010/main" val="3603795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7544" y="2852936"/>
            <a:ext cx="8229600" cy="990600"/>
          </a:xfrm>
        </p:spPr>
        <p:txBody>
          <a:bodyPr>
            <a:normAutofit/>
          </a:bodyPr>
          <a:lstStyle/>
          <a:p>
            <a:pPr algn="ctr"/>
            <a:r>
              <a:rPr lang="nl-NL" sz="4800" dirty="0">
                <a:latin typeface="Grandview" panose="020B0502040204020203" pitchFamily="34" charset="0"/>
              </a:rPr>
              <a:t>Dank voor jullie aandacht!</a:t>
            </a:r>
            <a:endParaRPr lang="en-US" sz="4800" dirty="0">
              <a:latin typeface="Grandview" panose="020B0502040204020203" pitchFamily="34" charset="0"/>
            </a:endParaRPr>
          </a:p>
        </p:txBody>
      </p:sp>
    </p:spTree>
    <p:extLst>
      <p:ext uri="{BB962C8B-B14F-4D97-AF65-F5344CB8AC3E}">
        <p14:creationId xmlns:p14="http://schemas.microsoft.com/office/powerpoint/2010/main" val="970120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elderheid">
  <a:themeElements>
    <a:clrScheme name="Helderhei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Kantoor - klassie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lderhei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4085</Words>
  <Application>Microsoft Office PowerPoint</Application>
  <PresentationFormat>Diavoorstelling (4:3)</PresentationFormat>
  <Paragraphs>311</Paragraphs>
  <Slides>40</Slides>
  <Notes>19</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40</vt:i4>
      </vt:variant>
    </vt:vector>
  </HeadingPairs>
  <TitlesOfParts>
    <vt:vector size="47" baseType="lpstr">
      <vt:lpstr>Aptos</vt:lpstr>
      <vt:lpstr>Aptos Display</vt:lpstr>
      <vt:lpstr>Arial</vt:lpstr>
      <vt:lpstr>Calibri</vt:lpstr>
      <vt:lpstr>Grandview</vt:lpstr>
      <vt:lpstr>Helderheid</vt:lpstr>
      <vt:lpstr>Kantoorthema</vt:lpstr>
      <vt:lpstr>Altijd maar meer…</vt:lpstr>
      <vt:lpstr>Antropoceen</vt:lpstr>
      <vt:lpstr>Technoceen (Agostino Cera):  Techniek als geologische kracht?</vt:lpstr>
      <vt:lpstr>De technosfeer</vt:lpstr>
      <vt:lpstr> Meer en meer en meer</vt:lpstr>
      <vt:lpstr>Mehdi Belhaj Kacem (1973)</vt:lpstr>
      <vt:lpstr>Inhoudsopgave SdP</vt:lpstr>
      <vt:lpstr> Debuut als romancier</vt:lpstr>
      <vt:lpstr>Enkele belangrijke publicaties</vt:lpstr>
      <vt:lpstr>Pleonexia</vt:lpstr>
      <vt:lpstr>Pleonectiek</vt:lpstr>
      <vt:lpstr>Toe-eigening en onteigening</vt:lpstr>
      <vt:lpstr>Mens: techno-mimetische toe-eigening</vt:lpstr>
      <vt:lpstr>Gradaties van toe-eigening</vt:lpstr>
      <vt:lpstr>Twee ‘wonderen’ (archi-gebeurtenissen)</vt:lpstr>
      <vt:lpstr>Wat is de mens? Sophocles, Antigone</vt:lpstr>
      <vt:lpstr>Wie/wat is de anthropos?</vt:lpstr>
      <vt:lpstr>Kacem: meta-fysica = wetenschap en techniek als hyper-toe-eigening</vt:lpstr>
      <vt:lpstr>Kacem: meta-fysica = wetenschap en techniek als hyper-toe-eigening</vt:lpstr>
      <vt:lpstr>Toe-eigening en ont-eigening</vt:lpstr>
      <vt:lpstr>Toe-eigening en ont-eigening</vt:lpstr>
      <vt:lpstr>De spreuk van Anaximander</vt:lpstr>
      <vt:lpstr>Mr. Hyper-Pleonectic </vt:lpstr>
      <vt:lpstr>Deinotaton als techno-mimese</vt:lpstr>
      <vt:lpstr>‘De techniek is niets anders dan God; God is niets anders dan de planetaire technologische installatie’   Mehdi Belhaj Kacem</vt:lpstr>
      <vt:lpstr>Techniek = God???</vt:lpstr>
      <vt:lpstr>‘Techniek is de concrete realisering van de meta-fysica’ (M. Heidegger)</vt:lpstr>
      <vt:lpstr>Eigenschappen van God (de God van de metafysica)</vt:lpstr>
      <vt:lpstr>God als de noosfeer</vt:lpstr>
      <vt:lpstr>De  transhumanistische hypothese</vt:lpstr>
      <vt:lpstr>Transhumanistische christology</vt:lpstr>
      <vt:lpstr>Information overload</vt:lpstr>
      <vt:lpstr>Ontologische Alzheimer</vt:lpstr>
      <vt:lpstr>Onteigening en ecologie</vt:lpstr>
      <vt:lpstr>Onteigening en afval</vt:lpstr>
      <vt:lpstr>Het kwaad</vt:lpstr>
      <vt:lpstr>Filosofie van het kwaad</vt:lpstr>
      <vt:lpstr>Het kwaad en de erfzonde</vt:lpstr>
      <vt:lpstr>PowerPoint-presentatie</vt:lpstr>
      <vt:lpstr>Dank voor jullie aandacht!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Technology and the Human Condition</dc:title>
  <dc:creator>Pieter</dc:creator>
  <cp:lastModifiedBy>Pieter Lemmens</cp:lastModifiedBy>
  <cp:revision>669</cp:revision>
  <cp:lastPrinted>2017-11-27T20:00:08Z</cp:lastPrinted>
  <dcterms:created xsi:type="dcterms:W3CDTF">2014-12-04T08:01:23Z</dcterms:created>
  <dcterms:modified xsi:type="dcterms:W3CDTF">2026-09-13T11:09:19Z</dcterms:modified>
</cp:coreProperties>
</file>