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2" r:id="rId4"/>
    <p:sldId id="259" r:id="rId5"/>
    <p:sldId id="295" r:id="rId6"/>
    <p:sldId id="258" r:id="rId7"/>
    <p:sldId id="260" r:id="rId8"/>
    <p:sldId id="261" r:id="rId9"/>
    <p:sldId id="289" r:id="rId10"/>
    <p:sldId id="263" r:id="rId11"/>
    <p:sldId id="262" r:id="rId12"/>
    <p:sldId id="264" r:id="rId13"/>
    <p:sldId id="265" r:id="rId14"/>
    <p:sldId id="266" r:id="rId15"/>
    <p:sldId id="267" r:id="rId16"/>
    <p:sldId id="270" r:id="rId17"/>
    <p:sldId id="286" r:id="rId18"/>
    <p:sldId id="290" r:id="rId19"/>
    <p:sldId id="279" r:id="rId20"/>
    <p:sldId id="268" r:id="rId21"/>
    <p:sldId id="288" r:id="rId22"/>
    <p:sldId id="269" r:id="rId23"/>
    <p:sldId id="293" r:id="rId24"/>
    <p:sldId id="287" r:id="rId25"/>
    <p:sldId id="280" r:id="rId26"/>
    <p:sldId id="271" r:id="rId27"/>
    <p:sldId id="272" r:id="rId28"/>
    <p:sldId id="281" r:id="rId29"/>
    <p:sldId id="291" r:id="rId30"/>
    <p:sldId id="294" r:id="rId31"/>
    <p:sldId id="282" r:id="rId32"/>
    <p:sldId id="273" r:id="rId33"/>
    <p:sldId id="274" r:id="rId34"/>
    <p:sldId id="275" r:id="rId35"/>
    <p:sldId id="296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38FD-F900-4E79-B6D3-508443CF0545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4FBDA-1839-479B-B28B-04EFFEC139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08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Redeneren zonder getallen! Omgaan met (schijnbare) tegenstellingen. </a:t>
            </a:r>
            <a:r>
              <a:rPr lang="nl-NL" b="0" i="0" dirty="0">
                <a:solidFill>
                  <a:srgbClr val="333333"/>
                </a:solidFill>
                <a:effectLst/>
                <a:latin typeface="Quicksand"/>
              </a:rPr>
              <a:t>In het dagelijks leven wordt logica vaak onbewust gebruikt.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4FBDA-1839-479B-B28B-04EFFEC139D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52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Redeneren zonder getallen! Omgaan met (schijnbare) tegenstellingen. </a:t>
            </a:r>
            <a:r>
              <a:rPr lang="nl-NL" b="0" i="0" dirty="0">
                <a:solidFill>
                  <a:srgbClr val="333333"/>
                </a:solidFill>
                <a:effectLst/>
                <a:latin typeface="Quicksand"/>
              </a:rPr>
              <a:t>In het dagelijks leven wordt logica vaak onbewust gebruikt.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4FBDA-1839-479B-B28B-04EFFEC139D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52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4FBDA-1839-479B-B28B-04EFFEC139D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74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08A0EC-31BE-94AA-F8F6-6E4AFBB91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A3200AA-7114-EB4C-AA6B-F11E244D1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F176C08-FBAD-E5FC-7A74-E50E397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9E67427-066D-29EA-92DB-69EF1B34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EFCB5AD-7548-6C6F-961E-24B752AC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3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C4BD98C-6CA3-83BC-5620-B546DB01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27DEE648-9666-C85B-F121-EEABD15A7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54E3C51A-C5DB-BC8C-13BD-5EA45C0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CF09B332-BF8A-B46A-8B77-4BC69EF5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4CB762D-FCA4-2F8E-E03C-AE4AAE99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80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B77C68B9-F774-7AF9-376C-7A6A1F38C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D817B16A-6F69-3C3B-F77F-7D7FA2144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F996870-A116-8533-0598-A1A26805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4C08341-D9B1-47BB-5BBE-6DEF5311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54A6C12E-56C1-98D9-81F8-13ECAFE5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12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4462A08-B6E9-41C5-3954-91B3BAA7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9BCE14F-7B74-A405-6FB7-10879A12B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43F136E-43CC-B5AC-9794-5F6570A1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D2A3059-F95E-4B48-6612-AD754A0A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F089119-9334-3FC4-A379-F4CE6B73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3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1EB4428-0E13-7631-1EEC-4FD7124D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233BD6B-4B0A-E1F5-5620-BC73BDC80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7D60693-4455-2DD3-7751-B6EEF4AA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653E339-743B-7EDE-5860-EA98A069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E49EE5C-FDDC-6B61-7746-91B1CB8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DF3E695-6DBE-68DF-441E-4EC81C0E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8ACFA3E-03DF-AC8B-D437-6D1D4E697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B110C6B-4BC4-8E59-1A55-23E874103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A304552-94D4-C9BC-7C44-4BA00A82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9719E82D-F91F-F440-E713-3D12021B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96219D09-BF10-54F5-0C34-85C56714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56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D6048D1-ED8E-FDC3-B609-49B6B4A7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EE29BA64-E5C1-4FEF-5DEC-2B336BD8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19DE37FD-21FC-970C-D6A4-FA8510890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F962F02F-F959-D225-F05B-9CB65F3FE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BB304607-F0D4-1F2F-C580-6316969BE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042BD5F5-0081-EB4F-4054-CE2E2E8B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0E8DFB6D-AD68-28D2-BD27-4E1649CB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79521216-45A8-07FE-F936-C0FCC4D7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68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9901AFC-9EC2-520F-0352-AFBF1AA1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BF925316-9DF1-AFD9-F297-5FDFD852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25256A82-99A9-9858-7BC5-76F4E5F5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FB276E5B-B492-0A4B-1A1A-9932D5BC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0B7E7C49-EC06-3ED0-C935-94A98E5F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8D2D22D8-66CD-4F88-CE72-53DCA02B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45D238D4-6EA4-F571-7F5C-92964591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05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4A0C514-75B2-84A2-DEBA-EE023411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61F57A8-C5C3-57AC-C532-6B5838486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DCF53A80-9395-3B43-D456-43ED6A83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DB7E3904-6D10-7C2A-4625-898D5386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F338C0F-B92C-F31C-E086-6476500A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D41E8B38-FC59-04BA-C7CE-673CC66B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FC4AB8B-2AD3-E295-2280-85802EA8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16ECB93F-A296-4280-4915-942890542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F8ECE742-F77E-5E94-076B-9BB127C63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9A155716-0D75-A714-0DCE-BC7AFB3F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DC98660-8195-ADA8-B116-EB9372EE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0392C350-C6C6-B6D8-8624-C0ED799D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5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D23788D7-4542-287C-BB0B-77CB5E07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1179073-F2B6-238A-73D8-2BD88CA3F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A88CF1F-35C6-EA61-2480-CFF4057E5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19549C-82E4-4393-AE64-C205FF708B48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26CD621-47F3-6375-63A0-AB1FCEE9F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D788911-2314-BEFC-5866-B95A6A158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0C8776-B7A1-47CF-A7E8-67049E3CF26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l.wikipedia.org/wiki/Sunyat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071FA9-A9B4-AFC9-83E2-51E614E3E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Een wereldreis door het rijk van de logica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A1145773-D26B-81FB-7C4C-BA971C17A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Peter Ramaekers</a:t>
            </a:r>
          </a:p>
          <a:p>
            <a:r>
              <a:rPr lang="nl-NL" dirty="0"/>
              <a:t>12 januari 2025</a:t>
            </a:r>
          </a:p>
        </p:txBody>
      </p:sp>
      <p:pic>
        <p:nvPicPr>
          <p:cNvPr id="5" name="Afbeelding 4" descr="Afbeelding met Graphics, cirkel, clipart, ontwerp&#10;&#10;Automatisch gegenereerde beschrijving">
            <a:extLst>
              <a:ext uri="{FF2B5EF4-FFF2-40B4-BE49-F238E27FC236}">
                <a16:creationId xmlns="" xmlns:a16="http://schemas.microsoft.com/office/drawing/2014/main" id="{96F8D6A5-63C1-B506-CAC4-626166E8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92" y="3602038"/>
            <a:ext cx="3533139" cy="2208212"/>
          </a:xfrm>
          <a:prstGeom prst="rect">
            <a:avLst/>
          </a:prstGeom>
        </p:spPr>
      </p:pic>
      <p:pic>
        <p:nvPicPr>
          <p:cNvPr id="7" name="Afbeelding 6" descr="Afbeelding met tekst, schermopname, cirkel, Lettertype&#10;&#10;Automatisch gegenereerde beschrijving">
            <a:extLst>
              <a:ext uri="{FF2B5EF4-FFF2-40B4-BE49-F238E27FC236}">
                <a16:creationId xmlns="" xmlns:a16="http://schemas.microsoft.com/office/drawing/2014/main" id="{566F4728-C131-C79D-CFEC-4EBED70C3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70" y="3735093"/>
            <a:ext cx="3255150" cy="2075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6360" y="5989320"/>
            <a:ext cx="819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BRONNEN:</a:t>
            </a:r>
            <a:r>
              <a:rPr lang="nl-NL" dirty="0" smtClean="0"/>
              <a:t> literatuur, collegeverslagen, ChatGPT.com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4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3E92717-B8D8-5E8B-4B0F-94258DF9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Dualisme anders </a:t>
            </a:r>
            <a:r>
              <a:rPr lang="nl-NL" dirty="0"/>
              <a:t>geformuleerd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3F620E9-4826-86F6-0662-5B09444FD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Niets kan tegelijk juist en onjuist zijn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9FACB2AC-C434-6063-B0D1-FCDEFA832324}"/>
              </a:ext>
            </a:extLst>
          </p:cNvPr>
          <p:cNvSpPr/>
          <p:nvPr/>
        </p:nvSpPr>
        <p:spPr>
          <a:xfrm>
            <a:off x="1454258" y="4140713"/>
            <a:ext cx="8012624" cy="178230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Het principe van de uitgesloten tegenspraak</a:t>
            </a:r>
          </a:p>
        </p:txBody>
      </p:sp>
      <p:pic>
        <p:nvPicPr>
          <p:cNvPr id="6" name="Afbeelding 5" descr="Afbeelding met standbeeld, Artefact, kunst, beeldhouwwerk&#10;&#10;Automatisch gegenereerde beschrijving">
            <a:extLst>
              <a:ext uri="{FF2B5EF4-FFF2-40B4-BE49-F238E27FC236}">
                <a16:creationId xmlns="" xmlns:a16="http://schemas.microsoft.com/office/drawing/2014/main" id="{B13DFDD5-6FD5-1DE5-D16A-2B313642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222" y="1470563"/>
            <a:ext cx="3642750" cy="23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0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EE9B52-E6AC-9217-F056-B2B42044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oosten (India, 500 v.Chr.)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1090AFF-EAB0-87C2-C8B2-B7619509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151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sz="3200" dirty="0">
                <a:solidFill>
                  <a:srgbClr val="FF0000"/>
                </a:solidFill>
              </a:rPr>
              <a:t>Iedere propositie kan juist zijn, onjuist, zowel juist als onjuist of geen van beide </a:t>
            </a:r>
            <a:r>
              <a:rPr lang="nl-NL" dirty="0"/>
              <a:t>(vier mogelijkheden!)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0608B2A5-FAEF-001E-A3A0-0736F52E3E45}"/>
              </a:ext>
            </a:extLst>
          </p:cNvPr>
          <p:cNvSpPr/>
          <p:nvPr/>
        </p:nvSpPr>
        <p:spPr>
          <a:xfrm>
            <a:off x="838200" y="4140713"/>
            <a:ext cx="4989163" cy="178230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Het principe van de vierwaardige logica </a:t>
            </a:r>
            <a:r>
              <a:rPr lang="nl-NL" dirty="0"/>
              <a:t>- </a:t>
            </a:r>
            <a:r>
              <a:rPr lang="nl-NL" sz="3600" dirty="0" err="1">
                <a:solidFill>
                  <a:schemeClr val="tx1"/>
                </a:solidFill>
              </a:rPr>
              <a:t>catuskoti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EABCBB75-91B7-03B2-8295-F7612B055EF9}"/>
              </a:ext>
            </a:extLst>
          </p:cNvPr>
          <p:cNvSpPr/>
          <p:nvPr/>
        </p:nvSpPr>
        <p:spPr>
          <a:xfrm>
            <a:off x="7966129" y="4014061"/>
            <a:ext cx="1983783" cy="1782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0158DB95-1440-CA14-BDBE-623A09A7D0CF}"/>
              </a:ext>
            </a:extLst>
          </p:cNvPr>
          <p:cNvSpPr txBox="1"/>
          <p:nvPr/>
        </p:nvSpPr>
        <p:spPr>
          <a:xfrm>
            <a:off x="7153759" y="3761927"/>
            <a:ext cx="15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JUIST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08248BA2-E2C8-CACF-D318-833329492896}"/>
              </a:ext>
            </a:extLst>
          </p:cNvPr>
          <p:cNvSpPr txBox="1"/>
          <p:nvPr/>
        </p:nvSpPr>
        <p:spPr>
          <a:xfrm>
            <a:off x="9987366" y="3771381"/>
            <a:ext cx="15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ONJUIST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EC09DA47-06CF-CA20-FBD0-A7ECB819536E}"/>
              </a:ext>
            </a:extLst>
          </p:cNvPr>
          <p:cNvSpPr txBox="1"/>
          <p:nvPr/>
        </p:nvSpPr>
        <p:spPr>
          <a:xfrm>
            <a:off x="6842760" y="5805991"/>
            <a:ext cx="127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ALLEBEI JUIST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AC15C716-0316-76E7-D6EC-5C109989E902}"/>
              </a:ext>
            </a:extLst>
          </p:cNvPr>
          <p:cNvSpPr txBox="1"/>
          <p:nvPr/>
        </p:nvSpPr>
        <p:spPr>
          <a:xfrm>
            <a:off x="10005446" y="5780678"/>
            <a:ext cx="137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ALLEBEI ONJUIST</a:t>
            </a:r>
          </a:p>
        </p:txBody>
      </p:sp>
    </p:spTree>
    <p:extLst>
      <p:ext uri="{BB962C8B-B14F-4D97-AF65-F5344CB8AC3E}">
        <p14:creationId xmlns:p14="http://schemas.microsoft.com/office/powerpoint/2010/main" val="104035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855FE8-549D-78E5-586F-F26CDB87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Catuskoti</a:t>
            </a:r>
            <a:r>
              <a:rPr lang="nl-NL" dirty="0"/>
              <a:t>: 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CA9AAAB-EB6D-2CCB-9164-9BFE4AC2D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Vraag aan de Boeddha: </a:t>
            </a:r>
            <a:r>
              <a:rPr lang="nl-NL" dirty="0" smtClean="0"/>
              <a:t>Ik denk dat ik er </a:t>
            </a:r>
            <a:r>
              <a:rPr lang="nl-NL" dirty="0"/>
              <a:t>nog </a:t>
            </a:r>
            <a:r>
              <a:rPr lang="nl-NL" dirty="0" smtClean="0"/>
              <a:t>ben als </a:t>
            </a:r>
            <a:r>
              <a:rPr lang="nl-NL" dirty="0"/>
              <a:t>ik verlicht ben, en aan het wiel van Samsara ben ontsnapt. Is dit juist?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antwoord is vierwaardig: ja, nee, allebei waar, allebei onwaar.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2">
                    <a:lumMod val="50000"/>
                  </a:schemeClr>
                </a:solidFill>
              </a:rPr>
              <a:t>(maar volgens de overlevering zweeg de Boeddha na deze vraag)</a:t>
            </a:r>
            <a:endParaRPr lang="nl-NL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 descr="Afbeelding met kleding, beeldhouwwerk, standbeeld, Artefact&#10;&#10;Automatisch gegenereerde beschrijving">
            <a:extLst>
              <a:ext uri="{FF2B5EF4-FFF2-40B4-BE49-F238E27FC236}">
                <a16:creationId xmlns="" xmlns:a16="http://schemas.microsoft.com/office/drawing/2014/main" id="{C60928BC-50E7-9DA4-751E-75055FD8F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85" y="0"/>
            <a:ext cx="139881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0E7E451-5C90-E212-DE5D-C9C2B933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Dualisme en dualistisch denken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300F055-86CD-AA9F-834E-58FCD430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Uitingen: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Paradox van </a:t>
            </a: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Eubulides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Milete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</a:t>
            </a:r>
            <a:r>
              <a:rPr lang="nl-NL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eeuw </a:t>
            </a: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n.Chr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.): 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‘deze uitspraak is onjuist’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8A43C401-EF53-BB09-57C2-87855EF73FAD}"/>
              </a:ext>
            </a:extLst>
          </p:cNvPr>
          <p:cNvSpPr/>
          <p:nvPr/>
        </p:nvSpPr>
        <p:spPr>
          <a:xfrm>
            <a:off x="838200" y="4140713"/>
            <a:ext cx="4989163" cy="178230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De Paradox van de Leugenaar</a:t>
            </a:r>
          </a:p>
        </p:txBody>
      </p:sp>
      <p:pic>
        <p:nvPicPr>
          <p:cNvPr id="1026" name="Picture 2" descr="Eubulides Of Miletus Biography, Birthday. Awards &amp; Facts About Eubulides Of  Miletus">
            <a:extLst>
              <a:ext uri="{FF2B5EF4-FFF2-40B4-BE49-F238E27FC236}">
                <a16:creationId xmlns="" xmlns:a16="http://schemas.microsoft.com/office/drawing/2014/main" id="{CFF3B71C-632A-6A4F-0325-FCA50313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17" y="3692923"/>
            <a:ext cx="3213463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9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B49FB1A-9707-1279-0D3B-7A55FEB4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Dualisme en natuurwetenschap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112008F-76D9-7D8F-64A1-BD1F4D8C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natuurwetenschap</a:t>
            </a:r>
            <a:r>
              <a:rPr lang="nl-NL" dirty="0" smtClean="0">
                <a:solidFill>
                  <a:srgbClr val="FF0000"/>
                </a:solidFill>
              </a:rPr>
              <a:t> is bij uitstek </a:t>
            </a:r>
            <a:r>
              <a:rPr lang="nl-NL" b="1" dirty="0" smtClean="0">
                <a:solidFill>
                  <a:srgbClr val="FF0000"/>
                </a:solidFill>
              </a:rPr>
              <a:t>dualistisch</a:t>
            </a:r>
            <a:r>
              <a:rPr lang="nl-NL" dirty="0">
                <a:solidFill>
                  <a:srgbClr val="FF0000"/>
                </a:solidFill>
              </a:rPr>
              <a:t>, </a:t>
            </a: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misschien </a:t>
            </a:r>
            <a:r>
              <a:rPr lang="nl-NL" dirty="0">
                <a:solidFill>
                  <a:srgbClr val="FF0000"/>
                </a:solidFill>
              </a:rPr>
              <a:t>met uitzondering van de </a:t>
            </a:r>
            <a:r>
              <a:rPr lang="nl-NL" dirty="0" smtClean="0">
                <a:solidFill>
                  <a:srgbClr val="FF0000"/>
                </a:solidFill>
              </a:rPr>
              <a:t>kwantumfysica.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smtClean="0"/>
              <a:t>VOORBEELDEN:</a:t>
            </a:r>
          </a:p>
          <a:p>
            <a:pPr marL="514350" indent="-514350">
              <a:buAutoNum type="arabicParenR"/>
            </a:pPr>
            <a:r>
              <a:rPr lang="nl-NL" b="1" dirty="0" smtClean="0"/>
              <a:t>Afhankelijk </a:t>
            </a:r>
            <a:r>
              <a:rPr lang="nl-NL" b="1" dirty="0"/>
              <a:t>van het experiment zal </a:t>
            </a:r>
            <a:r>
              <a:rPr lang="nl-NL" b="1" dirty="0" smtClean="0"/>
              <a:t>een foton of elektron </a:t>
            </a:r>
            <a:r>
              <a:rPr lang="nl-NL" b="1" dirty="0"/>
              <a:t>zich gedragen als een golf of </a:t>
            </a:r>
            <a:r>
              <a:rPr lang="nl-NL" b="1" dirty="0" smtClean="0"/>
              <a:t>als een </a:t>
            </a:r>
            <a:r>
              <a:rPr lang="nl-NL" b="1" dirty="0"/>
              <a:t>deeltje</a:t>
            </a:r>
            <a:r>
              <a:rPr lang="nl-NL" dirty="0"/>
              <a:t>. </a:t>
            </a:r>
            <a:r>
              <a:rPr lang="nl-NL" dirty="0" smtClean="0"/>
              <a:t>Soms geldt dat ook voor atomen en moleculen: 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b="1" dirty="0" smtClean="0">
                <a:solidFill>
                  <a:srgbClr val="FF0000"/>
                </a:solidFill>
              </a:rPr>
              <a:t>Golven en deeltjes tegelijk</a:t>
            </a:r>
          </a:p>
          <a:p>
            <a:pPr marL="0" indent="0">
              <a:buNone/>
            </a:pPr>
            <a:r>
              <a:rPr lang="nl-NL" dirty="0" smtClean="0"/>
              <a:t>2) het tegelijkertijd vaststellen van tijd en plaats is niet mogelijk (</a:t>
            </a:r>
            <a:r>
              <a:rPr lang="nl-NL" dirty="0" smtClean="0">
                <a:solidFill>
                  <a:srgbClr val="FF0000"/>
                </a:solidFill>
              </a:rPr>
              <a:t>onzekerheidsrelatie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          Speciale relativiteitstheorie</a:t>
            </a:r>
            <a:endParaRPr lang="nl-NL" dirty="0"/>
          </a:p>
          <a:p>
            <a:pPr marL="0" indent="0">
              <a:buNone/>
            </a:pPr>
            <a:endParaRPr lang="nl-N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13120"/>
            <a:ext cx="1310640" cy="152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3AFA8D1-911F-9B8D-3C45-92534106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Pogingen om de dualiteit te overstijgen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E26FE77-F0BC-3F6D-E082-8AFBB049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8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>
                <a:solidFill>
                  <a:srgbClr val="FF0000"/>
                </a:solidFill>
              </a:rPr>
              <a:t>Cusanus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dirty="0"/>
              <a:t>(Nicolas van </a:t>
            </a:r>
            <a:r>
              <a:rPr lang="nl-NL" dirty="0" err="1"/>
              <a:t>Cusa</a:t>
            </a:r>
            <a:r>
              <a:rPr lang="nl-NL" dirty="0"/>
              <a:t>, </a:t>
            </a:r>
            <a:r>
              <a:rPr lang="nl-NL" dirty="0" smtClean="0"/>
              <a:t>1401-1464): </a:t>
            </a:r>
          </a:p>
          <a:p>
            <a:pPr marL="0" indent="0">
              <a:buNone/>
            </a:pPr>
            <a:r>
              <a:rPr lang="nl-NL" dirty="0"/>
              <a:t>Soms is het nodig om de dualiteit te overstijgen wil je de realiteit kunnen </a:t>
            </a:r>
            <a:r>
              <a:rPr lang="nl-NL" dirty="0" smtClean="0"/>
              <a:t>vatten. Hoe?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beschouw duale </a:t>
            </a:r>
            <a:r>
              <a:rPr lang="nl-NL" dirty="0"/>
              <a:t>begrippen zoals </a:t>
            </a:r>
            <a:r>
              <a:rPr lang="nl-N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mens-God of microkosmos-macrokosmos </a:t>
            </a:r>
            <a:r>
              <a:rPr lang="nl-NL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als </a:t>
            </a:r>
            <a:r>
              <a:rPr lang="nl-N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samengevat in een derde begrip, dat overstijgend </a:t>
            </a:r>
            <a:r>
              <a:rPr lang="nl-NL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werkt: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53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055EB82-652C-5367-D7B8-320AE6D2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Gelijkbenige driehoek 3">
            <a:extLst>
              <a:ext uri="{FF2B5EF4-FFF2-40B4-BE49-F238E27FC236}">
                <a16:creationId xmlns="" xmlns:a16="http://schemas.microsoft.com/office/drawing/2014/main" id="{9807287A-FF6C-FD2F-BA0D-A3F5DF02026D}"/>
              </a:ext>
            </a:extLst>
          </p:cNvPr>
          <p:cNvSpPr/>
          <p:nvPr/>
        </p:nvSpPr>
        <p:spPr>
          <a:xfrm>
            <a:off x="2087363" y="2584341"/>
            <a:ext cx="1859797" cy="1689315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12BBD7E2-27FB-A795-52A3-D7D421E57C76}"/>
              </a:ext>
            </a:extLst>
          </p:cNvPr>
          <p:cNvSpPr txBox="1"/>
          <p:nvPr/>
        </p:nvSpPr>
        <p:spPr>
          <a:xfrm>
            <a:off x="854216" y="4371656"/>
            <a:ext cx="18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eindig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49B52905-73CA-BF4A-A1A7-D2C2FFB7FF6D}"/>
              </a:ext>
            </a:extLst>
          </p:cNvPr>
          <p:cNvSpPr txBox="1"/>
          <p:nvPr/>
        </p:nvSpPr>
        <p:spPr>
          <a:xfrm>
            <a:off x="3291453" y="4376328"/>
            <a:ext cx="18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oneindig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7B65D69E-1038-02D6-06D0-2DB58B7B7914}"/>
              </a:ext>
            </a:extLst>
          </p:cNvPr>
          <p:cNvSpPr txBox="1"/>
          <p:nvPr/>
        </p:nvSpPr>
        <p:spPr>
          <a:xfrm>
            <a:off x="1784114" y="2215009"/>
            <a:ext cx="262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eenheid/continuüm</a:t>
            </a:r>
            <a:endParaRPr lang="nl-NL" dirty="0"/>
          </a:p>
        </p:txBody>
      </p:sp>
      <p:sp>
        <p:nvSpPr>
          <p:cNvPr id="8" name="Gelijkbenige driehoek 3">
            <a:extLst>
              <a:ext uri="{FF2B5EF4-FFF2-40B4-BE49-F238E27FC236}">
                <a16:creationId xmlns="" xmlns:a16="http://schemas.microsoft.com/office/drawing/2014/main" id="{9807287A-FF6C-FD2F-BA0D-A3F5DF02026D}"/>
              </a:ext>
            </a:extLst>
          </p:cNvPr>
          <p:cNvSpPr/>
          <p:nvPr/>
        </p:nvSpPr>
        <p:spPr>
          <a:xfrm>
            <a:off x="8931543" y="2584339"/>
            <a:ext cx="1859797" cy="1689315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6">
            <a:extLst>
              <a:ext uri="{FF2B5EF4-FFF2-40B4-BE49-F238E27FC236}">
                <a16:creationId xmlns="" xmlns:a16="http://schemas.microsoft.com/office/drawing/2014/main" id="{7B65D69E-1038-02D6-06D0-2DB58B7B7914}"/>
              </a:ext>
            </a:extLst>
          </p:cNvPr>
          <p:cNvSpPr txBox="1"/>
          <p:nvPr/>
        </p:nvSpPr>
        <p:spPr>
          <a:xfrm>
            <a:off x="8564362" y="2215010"/>
            <a:ext cx="285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Eenheid/continuüm</a:t>
            </a:r>
            <a:endParaRPr lang="nl-NL" dirty="0"/>
          </a:p>
        </p:txBody>
      </p:sp>
      <p:sp>
        <p:nvSpPr>
          <p:cNvPr id="10" name="Tekstvak 4">
            <a:extLst>
              <a:ext uri="{FF2B5EF4-FFF2-40B4-BE49-F238E27FC236}">
                <a16:creationId xmlns="" xmlns:a16="http://schemas.microsoft.com/office/drawing/2014/main" id="{12BBD7E2-27FB-A795-52A3-D7D421E57C76}"/>
              </a:ext>
            </a:extLst>
          </p:cNvPr>
          <p:cNvSpPr txBox="1"/>
          <p:nvPr/>
        </p:nvSpPr>
        <p:spPr>
          <a:xfrm>
            <a:off x="8320524" y="4371656"/>
            <a:ext cx="18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goed</a:t>
            </a:r>
            <a:endParaRPr lang="nl-NL" dirty="0"/>
          </a:p>
        </p:txBody>
      </p:sp>
      <p:sp>
        <p:nvSpPr>
          <p:cNvPr id="11" name="Tekstvak 5">
            <a:extLst>
              <a:ext uri="{FF2B5EF4-FFF2-40B4-BE49-F238E27FC236}">
                <a16:creationId xmlns="" xmlns:a16="http://schemas.microsoft.com/office/drawing/2014/main" id="{49B52905-73CA-BF4A-A1A7-D2C2FFB7FF6D}"/>
              </a:ext>
            </a:extLst>
          </p:cNvPr>
          <p:cNvSpPr txBox="1"/>
          <p:nvPr/>
        </p:nvSpPr>
        <p:spPr>
          <a:xfrm>
            <a:off x="10484861" y="4376328"/>
            <a:ext cx="18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kwaad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1097280" y="5440680"/>
            <a:ext cx="908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Cusanus</a:t>
            </a:r>
            <a:r>
              <a:rPr lang="nl-NL" sz="2400" dirty="0" smtClean="0"/>
              <a:t> noemde dit ‘</a:t>
            </a:r>
            <a:r>
              <a:rPr lang="nl-NL" sz="2400" dirty="0" err="1" smtClean="0"/>
              <a:t>coincidentia</a:t>
            </a:r>
            <a:r>
              <a:rPr lang="nl-NL" sz="2400" dirty="0" smtClean="0"/>
              <a:t> </a:t>
            </a:r>
            <a:r>
              <a:rPr lang="nl-NL" sz="2400" dirty="0" err="1" smtClean="0"/>
              <a:t>oppositorum</a:t>
            </a:r>
            <a:r>
              <a:rPr lang="nl-NL" sz="2400" dirty="0" smtClean="0"/>
              <a:t>’: het samenvallen van schijnbare tegendelen. Voorbeeld in het dagelijks leven:</a:t>
            </a:r>
            <a:endParaRPr lang="en-US" sz="2400" dirty="0"/>
          </a:p>
        </p:txBody>
      </p:sp>
      <p:sp>
        <p:nvSpPr>
          <p:cNvPr id="13" name="Gelijkbenige driehoek 3">
            <a:extLst>
              <a:ext uri="{FF2B5EF4-FFF2-40B4-BE49-F238E27FC236}">
                <a16:creationId xmlns="" xmlns:a16="http://schemas.microsoft.com/office/drawing/2014/main" id="{9807287A-FF6C-FD2F-BA0D-A3F5DF02026D}"/>
              </a:ext>
            </a:extLst>
          </p:cNvPr>
          <p:cNvSpPr/>
          <p:nvPr/>
        </p:nvSpPr>
        <p:spPr>
          <a:xfrm>
            <a:off x="5379203" y="2584340"/>
            <a:ext cx="1859797" cy="1689315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6">
            <a:extLst>
              <a:ext uri="{FF2B5EF4-FFF2-40B4-BE49-F238E27FC236}">
                <a16:creationId xmlns="" xmlns:a16="http://schemas.microsoft.com/office/drawing/2014/main" id="{7B65D69E-1038-02D6-06D0-2DB58B7B7914}"/>
              </a:ext>
            </a:extLst>
          </p:cNvPr>
          <p:cNvSpPr txBox="1"/>
          <p:nvPr/>
        </p:nvSpPr>
        <p:spPr>
          <a:xfrm>
            <a:off x="5151249" y="2215008"/>
            <a:ext cx="285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Continuüm in het universum</a:t>
            </a:r>
            <a:endParaRPr lang="nl-NL" dirty="0"/>
          </a:p>
        </p:txBody>
      </p:sp>
      <p:sp>
        <p:nvSpPr>
          <p:cNvPr id="15" name="Tekstvak 4">
            <a:extLst>
              <a:ext uri="{FF2B5EF4-FFF2-40B4-BE49-F238E27FC236}">
                <a16:creationId xmlns="" xmlns:a16="http://schemas.microsoft.com/office/drawing/2014/main" id="{12BBD7E2-27FB-A795-52A3-D7D421E57C76}"/>
              </a:ext>
            </a:extLst>
          </p:cNvPr>
          <p:cNvSpPr txBox="1"/>
          <p:nvPr/>
        </p:nvSpPr>
        <p:spPr>
          <a:xfrm>
            <a:off x="4868534" y="4358864"/>
            <a:ext cx="18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tijd</a:t>
            </a:r>
            <a:endParaRPr lang="nl-NL" dirty="0"/>
          </a:p>
        </p:txBody>
      </p:sp>
      <p:sp>
        <p:nvSpPr>
          <p:cNvPr id="16" name="Tekstvak 4">
            <a:extLst>
              <a:ext uri="{FF2B5EF4-FFF2-40B4-BE49-F238E27FC236}">
                <a16:creationId xmlns="" xmlns:a16="http://schemas.microsoft.com/office/drawing/2014/main" id="{12BBD7E2-27FB-A795-52A3-D7D421E57C76}"/>
              </a:ext>
            </a:extLst>
          </p:cNvPr>
          <p:cNvSpPr txBox="1"/>
          <p:nvPr/>
        </p:nvSpPr>
        <p:spPr>
          <a:xfrm>
            <a:off x="6446650" y="4371656"/>
            <a:ext cx="18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plaats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1402080" y="685800"/>
            <a:ext cx="877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 smtClean="0"/>
              <a:t>Cusanus</a:t>
            </a:r>
            <a:r>
              <a:rPr lang="nl-NL" sz="3200" b="1" dirty="0" smtClean="0"/>
              <a:t>: </a:t>
            </a:r>
            <a:r>
              <a:rPr lang="nl-NL" sz="3200" b="1" dirty="0"/>
              <a:t>samenvallen van schijnbare tegendelen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882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Goed en kwaad</a:t>
            </a:r>
            <a:r>
              <a:rPr lang="nl-NL" dirty="0" smtClean="0"/>
              <a:t>: schijnbare tegendelen, waar de mens niet gemakkelijk mee omgaat?</a:t>
            </a:r>
            <a:endParaRPr lang="en-US" dirty="0"/>
          </a:p>
        </p:txBody>
      </p:sp>
      <p:pic>
        <p:nvPicPr>
          <p:cNvPr id="4" name="Picture 2" descr="https://blogger.googleusercontent.com/img/b/R29vZ2xl/AVvXsEgNoZqEb3s-m-8EpvzlcDCBk6Y4JTSmEH8lqu6zlzjJenEPLmcswXXb8eoSr5PF0qTyMiGlc_UDMPXAcqXuVugh1j9TG4r67WClL71rkBb8bbABiF4WexXWR5w9DRto1xPQ4kaU/s400/mind-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2002726"/>
            <a:ext cx="3520440" cy="48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7840" y="3596640"/>
            <a:ext cx="5501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Voor de hond smaakt de linkerkant even goed als de rechterkant .... </a:t>
            </a:r>
          </a:p>
          <a:p>
            <a:r>
              <a:rPr lang="nl-NL" sz="2800" dirty="0" smtClean="0"/>
              <a:t>De les: blijf niet hangen in je eigen gelijk!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33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0365"/>
            <a:ext cx="12435840" cy="1325563"/>
          </a:xfrm>
        </p:spPr>
        <p:txBody>
          <a:bodyPr/>
          <a:lstStyle/>
          <a:p>
            <a:r>
              <a:rPr lang="nl-NL" dirty="0" smtClean="0"/>
              <a:t>Schijnbare tegendelen: FF relativeren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1750536"/>
            <a:ext cx="5366385" cy="49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0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DUALISME ?</a:t>
            </a:r>
            <a:endParaRPr lang="en-US" dirty="0"/>
          </a:p>
        </p:txBody>
      </p:sp>
      <p:pic>
        <p:nvPicPr>
          <p:cNvPr id="5122" name="Picture 2" descr="Geen fotobeschrijving beschikba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509077"/>
            <a:ext cx="78867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5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="" xmlns:a16="http://schemas.microsoft.com/office/drawing/2014/main" id="{C0763A76-9F1C-4FC5-82B7-DD475DA46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3EA9E9C1-07FF-2B19-B4D0-C77E45DE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l-NL" sz="4000"/>
              <a:t>Het belang van logica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B4E0886-EC9B-1F69-06F2-1C432E0D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nl-NL" sz="2000" dirty="0"/>
          </a:p>
          <a:p>
            <a:r>
              <a:rPr lang="nl-NL" sz="2000" dirty="0"/>
              <a:t>Wie?? (voorbeelden)</a:t>
            </a:r>
          </a:p>
        </p:txBody>
      </p:sp>
      <p:pic>
        <p:nvPicPr>
          <p:cNvPr id="5" name="Picture 4" descr="Veelkleurige punaises die met een zwarte draad verbonden zijn">
            <a:extLst>
              <a:ext uri="{FF2B5EF4-FFF2-40B4-BE49-F238E27FC236}">
                <a16:creationId xmlns="" xmlns:a16="http://schemas.microsoft.com/office/drawing/2014/main" id="{D4BD1549-25E3-EBA5-58EA-28B47618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5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85CB2F-CE06-1E21-A497-7BC5B4FA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Kitaro</a:t>
            </a:r>
            <a:r>
              <a:rPr lang="nl-NL" dirty="0"/>
              <a:t> </a:t>
            </a:r>
            <a:r>
              <a:rPr lang="nl-NL" dirty="0" err="1" smtClean="0"/>
              <a:t>Nishida</a:t>
            </a:r>
            <a:r>
              <a:rPr lang="nl-NL" dirty="0" smtClean="0"/>
              <a:t> (1)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FE65259-0DF2-34D4-F315-D7756AD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Kyoto, Japan (1870-1945)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2651760"/>
            <a:ext cx="91287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Het begrip NIETS versus IETS</a:t>
            </a:r>
          </a:p>
          <a:p>
            <a:r>
              <a:rPr lang="nl-N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Westerse logica: </a:t>
            </a:r>
            <a:r>
              <a:rPr lang="nl-NL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“iets is er, of is er niet”</a:t>
            </a:r>
          </a:p>
          <a:p>
            <a:r>
              <a:rPr lang="nl-N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Zijn dit duale begrippen? Of moeten we - zoals </a:t>
            </a:r>
            <a:r>
              <a:rPr lang="nl-NL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Cusanus</a:t>
            </a:r>
            <a:r>
              <a:rPr lang="nl-N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voorstelt – de dualiteit overstijgen om het te begrijpen?</a:t>
            </a:r>
          </a:p>
          <a:p>
            <a:endParaRPr lang="nl-N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/>
              <a:t>Het 'niets' is ondenkbaar, omdat het niet is, en ons denken alleen gaat over datgene wat is</a:t>
            </a:r>
            <a:r>
              <a:rPr lang="nl-NL" sz="2400" dirty="0" smtClean="0"/>
              <a:t>.</a:t>
            </a:r>
          </a:p>
          <a:p>
            <a:endParaRPr lang="nl-N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Nishida</a:t>
            </a:r>
            <a:r>
              <a:rPr lang="nl-N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6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85CB2F-CE06-1E21-A497-7BC5B4FA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Kitaro</a:t>
            </a:r>
            <a:r>
              <a:rPr lang="nl-NL" dirty="0"/>
              <a:t> </a:t>
            </a:r>
            <a:r>
              <a:rPr lang="nl-NL" dirty="0" err="1" smtClean="0"/>
              <a:t>Nishida</a:t>
            </a:r>
            <a:r>
              <a:rPr lang="nl-NL" dirty="0" smtClean="0"/>
              <a:t> (2)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FE65259-0DF2-34D4-F315-D7756ADF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25625"/>
            <a:ext cx="1147572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Introduceert het begrip </a:t>
            </a:r>
            <a:r>
              <a:rPr lang="nl-NL" sz="3600" b="1" dirty="0" smtClean="0">
                <a:solidFill>
                  <a:srgbClr val="FF0000"/>
                </a:solidFill>
              </a:rPr>
              <a:t>ZUIVERE ERVARING </a:t>
            </a:r>
            <a:r>
              <a:rPr lang="nl-NL" dirty="0" smtClean="0"/>
              <a:t>- </a:t>
            </a:r>
            <a:r>
              <a:rPr lang="nl-NL" dirty="0"/>
              <a:t>geen scheiding </a:t>
            </a:r>
            <a:r>
              <a:rPr lang="nl-NL" dirty="0" smtClean="0"/>
              <a:t>tussen </a:t>
            </a:r>
            <a:r>
              <a:rPr lang="nl-NL" dirty="0"/>
              <a:t>subject en </a:t>
            </a:r>
            <a:r>
              <a:rPr lang="nl-NL" dirty="0" smtClean="0"/>
              <a:t>object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Vermijden van afspraken (gebaseerd op eerdere ervaringen) en daarmee van conditionering.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Geen </a:t>
            </a:r>
            <a:r>
              <a:rPr lang="nl-NL" b="1" dirty="0" smtClean="0">
                <a:solidFill>
                  <a:srgbClr val="FF0000"/>
                </a:solidFill>
              </a:rPr>
              <a:t>MENSELIJKE ERVARING </a:t>
            </a:r>
            <a:r>
              <a:rPr lang="nl-NL" dirty="0" smtClean="0"/>
              <a:t>als basis voor begrip en communicatie, omdat je daarmee altijd dualiteit binnenhaalt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076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EEB4AD4-35E9-0D97-27C8-77BC5FC7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Tegendelen in de waarneming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535B86F-9827-B1D1-558C-8813EC86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subject-object tegenstelling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hemel is blauw, en het blad van de boom is groen, suiker is zoet, enzovoort. Alles is zoals we </a:t>
            </a:r>
            <a:r>
              <a:rPr lang="nl-N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(subjectief)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waarnemen. Maar dit zijn alleen maar conventies, alleen maar afspraken. De hemel heeft nooit van zichzelf gezegd dat hij blauw is, een hond noemt zichzelf geen hond. </a:t>
            </a:r>
            <a:r>
              <a:rPr lang="nl-N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er een zuivere ervaring? Misschien bij een baby, of een dier?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ziet een klein kind dat  nog geen afspraken over woorden kent?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27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Zuiver waargenomen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Frederic Franck </a:t>
            </a:r>
          </a:p>
          <a:p>
            <a:pPr marL="0" indent="0">
              <a:buNone/>
            </a:pPr>
            <a:r>
              <a:rPr lang="nl-NL" dirty="0" smtClean="0"/>
              <a:t>	(1909-2006)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54" y="1286828"/>
            <a:ext cx="5008245" cy="48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360" y="6126402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‘Zien als een god</a:t>
            </a:r>
            <a:r>
              <a:rPr lang="nl-NL" dirty="0"/>
              <a:t>’; Uitgaan van die zuivere ervaring - </a:t>
            </a:r>
            <a:r>
              <a:rPr lang="nl-NL" dirty="0" err="1"/>
              <a:t>Zentekenen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11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These – antithese - Synthese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Ook: </a:t>
            </a:r>
            <a:r>
              <a:rPr lang="nl-NL" u="sng" dirty="0" smtClean="0"/>
              <a:t>Stelling – tegenstelling - samenstelling</a:t>
            </a:r>
          </a:p>
          <a:p>
            <a:pPr marL="0" indent="0">
              <a:buNone/>
            </a:pPr>
            <a:r>
              <a:rPr lang="nl-NL" dirty="0" smtClean="0"/>
              <a:t>Te zien als redeneerwijze om tot ‘waarheid’ te komen. In zekere zin ook </a:t>
            </a:r>
            <a:r>
              <a:rPr lang="nl-NL" dirty="0" smtClean="0">
                <a:solidFill>
                  <a:srgbClr val="FF0000"/>
                </a:solidFill>
              </a:rPr>
              <a:t>overstijgend</a:t>
            </a:r>
            <a:r>
              <a:rPr lang="nl-NL" dirty="0" smtClean="0"/>
              <a:t>.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Zie de ‘</a:t>
            </a:r>
            <a:r>
              <a:rPr lang="nl-NL" b="1" dirty="0" smtClean="0"/>
              <a:t>dialectiek</a:t>
            </a:r>
            <a:r>
              <a:rPr lang="nl-NL" dirty="0" smtClean="0"/>
              <a:t>’ van Hegel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Voorbeeld:</a:t>
            </a:r>
          </a:p>
          <a:p>
            <a:pPr marL="0" indent="0">
              <a:buNone/>
            </a:pPr>
            <a:r>
              <a:rPr lang="nl-NL" dirty="0" smtClean="0"/>
              <a:t>Ik voel me schuldig dat ik deze beslissing heb genomen, en ik weet dat het de juiste is ...</a:t>
            </a: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64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stelling van Gödel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Kurt Gödel (1906-1978):</a:t>
            </a:r>
          </a:p>
          <a:p>
            <a:pPr marL="0" indent="0">
              <a:buNone/>
            </a:pP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bestaan ware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uitspraken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waarvan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je niet kunt bewijzen dat ze waar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zijn. In de wiskunde betekent dit dat er stellingen zijn die je niet kunt bewijzen met hetzelfde ‘gereedschap’ als waarmee je begon.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Er zijn beweringen die waar zijn, maar die niet </a:t>
            </a:r>
            <a:endParaRPr lang="nl-NL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 regels van het systeem zijn te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bewijzen</a:t>
            </a:r>
          </a:p>
          <a:p>
            <a:pPr marL="0" indent="0">
              <a:buNone/>
            </a:pPr>
            <a:endParaRPr lang="nl-NL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(NB Brouwer kwam met zijn uitspraak vóór Gödel!)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20" y="3900488"/>
            <a:ext cx="2095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8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4D1B7BB-17D4-4B87-5B21-61248208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64" y="0"/>
            <a:ext cx="10515600" cy="1325563"/>
          </a:xfrm>
        </p:spPr>
        <p:txBody>
          <a:bodyPr/>
          <a:lstStyle/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perspectief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van de </a:t>
            </a:r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Kwantumfysica</a:t>
            </a:r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E:\Consciousness\Logica\Schrodingers K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91" y="2060576"/>
            <a:ext cx="7045897" cy="4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" y="1121709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Deeltjes kunnen in twee toestanden voorkomen totdat je ze waarneemt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37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1787AF3-0082-71BD-B2D8-072EF5A8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Laatste </a:t>
            </a:r>
            <a:r>
              <a:rPr lang="nl-NL" dirty="0" smtClean="0"/>
              <a:t>inzichten (westen)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BB194B3-33A2-67C9-BBA2-9BD600D25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meerwaardige</a:t>
            </a:r>
            <a:r>
              <a:rPr lang="nl-NL" sz="1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logica</a:t>
            </a:r>
            <a:r>
              <a:rPr lang="nl-NL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sz="1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(Jan </a:t>
            </a:r>
            <a:r>
              <a:rPr lang="nl-NL" sz="1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Łukasiewicz</a:t>
            </a:r>
            <a:r>
              <a:rPr lang="nl-NL" sz="1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): </a:t>
            </a:r>
          </a:p>
          <a:p>
            <a:pPr marL="0" indent="0">
              <a:buNone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Voorbeeld van een uitspraak: ‘Jij wordt 100 jaar oud’</a:t>
            </a:r>
          </a:p>
          <a:p>
            <a:pPr marL="0" indent="0">
              <a:buNone/>
            </a:pPr>
            <a:endParaRPr lang="nl-NL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Deze uitspraak is waar of onwaar. Maar er is een derde categorie: </a:t>
            </a:r>
            <a:r>
              <a:rPr lang="nl-NL" sz="1800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onbepaald</a:t>
            </a:r>
            <a:r>
              <a:rPr lang="nl-NL" sz="1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(we weten het nu even niet)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Gelijkbenige driehoek 3">
            <a:extLst>
              <a:ext uri="{FF2B5EF4-FFF2-40B4-BE49-F238E27FC236}">
                <a16:creationId xmlns="" xmlns:a16="http://schemas.microsoft.com/office/drawing/2014/main" id="{9807287A-FF6C-FD2F-BA0D-A3F5DF02026D}"/>
              </a:ext>
            </a:extLst>
          </p:cNvPr>
          <p:cNvSpPr/>
          <p:nvPr/>
        </p:nvSpPr>
        <p:spPr>
          <a:xfrm>
            <a:off x="5226803" y="4308247"/>
            <a:ext cx="1859797" cy="1689315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6065520" y="4123581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</a:t>
            </a:r>
            <a:r>
              <a:rPr lang="nl-NL" dirty="0" smtClean="0"/>
              <a:t>nbepaald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5723" y="5812896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</a:t>
            </a:r>
            <a:r>
              <a:rPr lang="nl-NL" dirty="0" smtClean="0"/>
              <a:t>aar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0440" y="5812896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Niet waar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78" y="588645"/>
            <a:ext cx="1762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295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1787AF3-0082-71BD-B2D8-072EF5A8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Laatste </a:t>
            </a:r>
            <a:r>
              <a:rPr lang="nl-NL" dirty="0" smtClean="0"/>
              <a:t>inzichten (oosten): </a:t>
            </a:r>
            <a:br>
              <a:rPr lang="nl-NL" dirty="0" smtClean="0"/>
            </a:br>
            <a:r>
              <a:rPr lang="nl-NL" dirty="0" smtClean="0"/>
              <a:t>“Alles is leeg, zelfs jij en ik!”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BB194B3-33A2-67C9-BBA2-9BD600D2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1456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Nagarjuna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(ca. 150-250) , de ‘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bevrijdingsfilosoof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’: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US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nature of </a:t>
            </a:r>
            <a:r>
              <a:rPr lang="en-US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things that you observe is 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to have no nature; it is their non-nature that is their nature. 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nl-NL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have </a:t>
            </a:r>
            <a:r>
              <a:rPr lang="nl-NL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only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one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nature: </a:t>
            </a:r>
            <a:r>
              <a:rPr lang="nl-NL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no-nature”, </a:t>
            </a:r>
          </a:p>
          <a:p>
            <a:pPr marL="0" indent="0">
              <a:buNone/>
            </a:pPr>
            <a:r>
              <a:rPr lang="nl-NL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Met andere woorden: alles is leeg! 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---- Wat betekent dit leeg-zijn? Niet </a:t>
            </a:r>
            <a:r>
              <a:rPr lang="nl-NL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beschrijfbaar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(bijv. </a:t>
            </a:r>
            <a:r>
              <a:rPr lang="nl-NL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een verlicht schepsel), 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geen</a:t>
            </a:r>
            <a:r>
              <a:rPr lang="nl-NL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relatie </a:t>
            </a:r>
            <a:r>
              <a:rPr lang="nl-N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tot iets anders. </a:t>
            </a:r>
            <a:endParaRPr lang="nl-NL" sz="22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Dit 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levert een 5</a:t>
            </a:r>
            <a:r>
              <a:rPr lang="nl-NL" sz="24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optie: </a:t>
            </a:r>
            <a:r>
              <a:rPr lang="nl-NL" sz="2400" u="sng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ineffable</a:t>
            </a:r>
            <a:r>
              <a:rPr lang="nl-NL" sz="24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/ kan niet in woorden worden uitgedrukt </a:t>
            </a:r>
            <a:endParaRPr lang="nl-NL" sz="2400" u="sng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Het Niets kan onafhankelijk (uit zichzelf) bestaan!</a:t>
            </a:r>
          </a:p>
          <a:p>
            <a:pPr marL="0" indent="0">
              <a:buNone/>
            </a:pPr>
            <a:endParaRPr lang="nl-NL" sz="18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sz="1800" dirty="0"/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302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nl-NL" dirty="0" err="1" smtClean="0"/>
              <a:t>Nagarjuna</a:t>
            </a:r>
            <a:r>
              <a:rPr lang="nl-NL" dirty="0" smtClean="0"/>
              <a:t> (2): “alles is leeg!”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De opties zijn </a:t>
            </a: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nu dat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nl-NL" dirty="0"/>
              <a:t>iets bestaat</a:t>
            </a:r>
          </a:p>
          <a:p>
            <a:r>
              <a:rPr lang="nl-NL" dirty="0"/>
              <a:t>iets niet bestaat</a:t>
            </a:r>
          </a:p>
          <a:p>
            <a:r>
              <a:rPr lang="nl-NL" dirty="0"/>
              <a:t>het zowel bestaat als niet bestaat</a:t>
            </a:r>
          </a:p>
          <a:p>
            <a:r>
              <a:rPr lang="nl-NL" dirty="0"/>
              <a:t>het noch bestaat, noch niet bestaat</a:t>
            </a:r>
          </a:p>
          <a:p>
            <a:r>
              <a:rPr lang="nl-NL" dirty="0"/>
              <a:t>Iets niet in woorden kan worden uitgedrukt/onuitsprekelijk is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="" xmlns:a16="http://schemas.microsoft.com/office/drawing/2014/main" id="{C0763A76-9F1C-4FC5-82B7-DD475DA46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3EA9E9C1-07FF-2B19-B4D0-C77E45DE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l-NL" sz="4000" dirty="0"/>
              <a:t>Het belang van logica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B4E0886-EC9B-1F69-06F2-1C432E0D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895600"/>
            <a:ext cx="5593080" cy="39624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b="1" dirty="0" smtClean="0"/>
              <a:t>Essentiële bijdrage op de volgende gebieden:</a:t>
            </a:r>
          </a:p>
          <a:p>
            <a:pPr>
              <a:buFontTx/>
              <a:buChar char="-"/>
            </a:pPr>
            <a:r>
              <a:rPr lang="nl-NL" sz="2000" dirty="0" smtClean="0"/>
              <a:t>Wetenschap</a:t>
            </a:r>
          </a:p>
          <a:p>
            <a:pPr>
              <a:buFontTx/>
              <a:buChar char="-"/>
            </a:pPr>
            <a:r>
              <a:rPr lang="nl-NL" sz="2000" dirty="0" smtClean="0"/>
              <a:t>Wiskunde</a:t>
            </a:r>
          </a:p>
          <a:p>
            <a:pPr>
              <a:buFontTx/>
              <a:buChar char="-"/>
            </a:pPr>
            <a:r>
              <a:rPr lang="nl-NL" sz="2000" dirty="0" smtClean="0"/>
              <a:t>Redeneren</a:t>
            </a:r>
          </a:p>
          <a:p>
            <a:pPr>
              <a:buFontTx/>
              <a:buChar char="-"/>
            </a:pPr>
            <a:r>
              <a:rPr lang="nl-NL" sz="2000" dirty="0" smtClean="0"/>
              <a:t>Besliskunde</a:t>
            </a:r>
          </a:p>
          <a:p>
            <a:pPr>
              <a:buFontTx/>
              <a:buChar char="-"/>
            </a:pPr>
            <a:r>
              <a:rPr lang="nl-NL" sz="2000" dirty="0" smtClean="0"/>
              <a:t>Filosofie/Empirisme/Ethica</a:t>
            </a:r>
          </a:p>
          <a:p>
            <a:pPr>
              <a:buFontTx/>
              <a:buChar char="-"/>
            </a:pPr>
            <a:r>
              <a:rPr lang="nl-NL" sz="2000" dirty="0" smtClean="0"/>
              <a:t>Informatica/Elektronica</a:t>
            </a:r>
          </a:p>
          <a:p>
            <a:pPr>
              <a:buFontTx/>
              <a:buChar char="-"/>
            </a:pPr>
            <a:r>
              <a:rPr lang="nl-NL" sz="2000" dirty="0" smtClean="0"/>
              <a:t>AI</a:t>
            </a:r>
          </a:p>
          <a:p>
            <a:pPr>
              <a:buFontTx/>
              <a:buChar char="-"/>
            </a:pPr>
            <a:r>
              <a:rPr lang="nl-NL" sz="2000" dirty="0" smtClean="0"/>
              <a:t>Religie, waarheidsvinding/theologie</a:t>
            </a:r>
          </a:p>
          <a:p>
            <a:pPr>
              <a:buFontTx/>
              <a:buChar char="-"/>
            </a:pPr>
            <a:r>
              <a:rPr lang="nl-NL" sz="2000" dirty="0" smtClean="0"/>
              <a:t>Onderwijs</a:t>
            </a:r>
          </a:p>
          <a:p>
            <a:pPr>
              <a:buFontTx/>
              <a:buChar char="-"/>
            </a:pPr>
            <a:r>
              <a:rPr lang="nl-NL" sz="2000" dirty="0" smtClean="0"/>
              <a:t>Dagelijks leven....</a:t>
            </a:r>
          </a:p>
          <a:p>
            <a:pPr>
              <a:buFontTx/>
              <a:buChar char="-"/>
            </a:pPr>
            <a:endParaRPr lang="nl-NL" sz="2000" dirty="0" smtClean="0"/>
          </a:p>
          <a:p>
            <a:pPr>
              <a:buFontTx/>
              <a:buChar char="-"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Picture 4" descr="Veelkleurige punaises die met een zwarte draad verbonden zijn">
            <a:extLst>
              <a:ext uri="{FF2B5EF4-FFF2-40B4-BE49-F238E27FC236}">
                <a16:creationId xmlns="" xmlns:a16="http://schemas.microsoft.com/office/drawing/2014/main" id="{D4BD1549-25E3-EBA5-58EA-28B47618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599" b="-2"/>
          <a:stretch/>
        </p:blipFill>
        <p:spPr>
          <a:xfrm>
            <a:off x="6568440" y="1"/>
            <a:ext cx="5630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1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nl-NL" dirty="0" err="1" smtClean="0"/>
              <a:t>Nagarjuna</a:t>
            </a:r>
            <a:r>
              <a:rPr lang="nl-NL" dirty="0" smtClean="0"/>
              <a:t> (3): “alles is leeg!”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NB Als alles leeg is kun je er ook niet door lijden (boeddhisme). Ook de begrippen tijd, ruimte en causaliteit zijn leeg! </a:t>
            </a:r>
          </a:p>
          <a:p>
            <a:pPr marL="0" indent="0">
              <a:buNone/>
            </a:pPr>
            <a:endParaRPr lang="nl-NL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4800" b="1" dirty="0">
                <a:solidFill>
                  <a:srgbClr val="FF0000"/>
                </a:solidFill>
              </a:rPr>
              <a:t>Maar: onuitsprekelijk </a:t>
            </a:r>
            <a:r>
              <a:rPr lang="nl-NL" sz="4800" b="1" dirty="0" smtClean="0">
                <a:solidFill>
                  <a:srgbClr val="FF0000"/>
                </a:solidFill>
              </a:rPr>
              <a:t>is het </a:t>
            </a:r>
            <a:r>
              <a:rPr lang="nl-NL" sz="4800" b="1" dirty="0">
                <a:solidFill>
                  <a:srgbClr val="FF0000"/>
                </a:solidFill>
              </a:rPr>
              <a:t>iets tussen bestaan en niet bestaan in!! </a:t>
            </a:r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Vandaar de ‘middenweg’ in het boeddhisme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4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Voorbeeld ‘niets bestaat uit zichzelf, maar altijd in relatie – </a:t>
            </a:r>
            <a:r>
              <a:rPr lang="nl-NL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Nagarjuna</a:t>
            </a: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(4)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reflectie van het maanlicht in een vijver water hangt af van het licht van de maan, de vijver en de persoon die naar/in de vijver kijkt. Het is onmogelijk te stellen dat de reflectie onafhankelijk van de andere factoren is. Maar omdat de reflectie duidelijk zichtbaar is, kunnen wij het ook niet niet-bestaand noemen. Ook zal geen enkele combinatie van bestaan en niet-bestaan of een ontkenning van beide bevredigend zijn. Volgens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Nagarjuna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ging dit op voor alles dat geacht werd te bestaan en die waarheid was dan Leegte ( 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hlinkClick r:id="rId2" tooltip="Sunyata"/>
              </a:rPr>
              <a:t>Sunyata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) 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23" y="4171950"/>
            <a:ext cx="44100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EECC3B-12FA-ECC7-D147-81EF8D67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Laatste inzichten </a:t>
            </a:r>
            <a:r>
              <a:rPr lang="nl-NL" dirty="0" smtClean="0"/>
              <a:t>(westen</a:t>
            </a:r>
            <a:r>
              <a:rPr lang="nl-NL" dirty="0"/>
              <a:t>): </a:t>
            </a:r>
            <a:r>
              <a:rPr lang="nl-NL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Fuzzy</a:t>
            </a:r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Logic(a)</a:t>
            </a:r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7DFB465-E97B-FB1F-7C52-050D2622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Werken met waarschijnlijkheden in plaats van uitspraken als waar en onwaar: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4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word 100 jaar oud!</a:t>
            </a: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Toepassing o.a. in de meet- en regeltechniek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Voorbeeld : in deze kamer is het koud - tien graden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deze kamer is het warm - dertig graden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als het vijftien graden is? 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enigszins koud, of enigszins warm (principe thermostaat)</a:t>
            </a: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Het begrip</a:t>
            </a:r>
            <a:r>
              <a:rPr lang="nl-N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oneindig 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wordt hier geïntroduceerd – tussen 10 en 30 zitten oneindig veel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mogelijkheden!</a:t>
            </a:r>
            <a:endParaRPr lang="nl-N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60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Superlogica?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10581"/>
            <a:ext cx="41910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04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HUMOR MET LOGISCH DENKEN</a:t>
            </a:r>
            <a:endParaRPr lang="en-US" dirty="0"/>
          </a:p>
        </p:txBody>
      </p:sp>
      <p:pic>
        <p:nvPicPr>
          <p:cNvPr id="1026" name="Picture 2" descr="Kan een afbeelding zijn van te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1630362"/>
            <a:ext cx="6096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05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VRAGEN???</a:t>
            </a:r>
            <a:endParaRPr lang="en-US" dirty="0"/>
          </a:p>
        </p:txBody>
      </p:sp>
      <p:pic>
        <p:nvPicPr>
          <p:cNvPr id="2050" name="Picture 2" descr="De kunst van het vragen stellen. - Denkenkunjel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2" y="1684655"/>
            <a:ext cx="6048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5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53C7BC-EFF4-8AE9-7EB8-BC25594B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Logica van thuis</a:t>
            </a:r>
          </a:p>
        </p:txBody>
      </p:sp>
      <p:pic>
        <p:nvPicPr>
          <p:cNvPr id="5" name="Tijdelijke aanduiding voor inhoud 4" descr="Afbeelding met tekst, schets, tekening, tekenfilm">
            <a:extLst>
              <a:ext uri="{FF2B5EF4-FFF2-40B4-BE49-F238E27FC236}">
                <a16:creationId xmlns="" xmlns:a16="http://schemas.microsoft.com/office/drawing/2014/main" id="{0E8AC598-9AD8-F0D6-E5B9-ACE0A7C98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17" y="821410"/>
            <a:ext cx="86911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53C7BC-EFF4-8AE9-7EB8-BC25594B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Logica van thuis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4240" y="195976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/>
              <a:t>Ik ben een sterkere schaker dan de wereldkampioen schaken, want ik heb met schaken nog nooit van een grootmeester verloren  en de wereldkampioen wel!</a:t>
            </a:r>
          </a:p>
          <a:p>
            <a:r>
              <a:rPr lang="nl-NL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857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63A858-5BA4-9ED2-7EB5-06EA4EAF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wereldreis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E194BB9-15CE-DC1C-5D99-722665A5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825625"/>
            <a:ext cx="11551920" cy="4351338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dirty="0">
                <a:solidFill>
                  <a:srgbClr val="FF0000"/>
                </a:solidFill>
              </a:rPr>
              <a:t>Westerse vs. Oosterse Filosofie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Parmenides</a:t>
            </a:r>
            <a:r>
              <a:rPr lang="nl-NL" dirty="0" smtClean="0"/>
              <a:t> - Aristoteles </a:t>
            </a:r>
            <a:r>
              <a:rPr lang="nl-NL" dirty="0"/>
              <a:t>– </a:t>
            </a:r>
            <a:r>
              <a:rPr lang="nl-NL" dirty="0" err="1"/>
              <a:t>Heraklitos</a:t>
            </a:r>
            <a:r>
              <a:rPr lang="nl-NL" dirty="0"/>
              <a:t> – </a:t>
            </a:r>
            <a:r>
              <a:rPr lang="nl-NL" dirty="0" err="1"/>
              <a:t>Eubulides</a:t>
            </a:r>
            <a:r>
              <a:rPr lang="nl-NL" dirty="0"/>
              <a:t> </a:t>
            </a:r>
            <a:r>
              <a:rPr lang="nl-NL" dirty="0" smtClean="0"/>
              <a:t>– Stoïcijnen -  </a:t>
            </a:r>
            <a:r>
              <a:rPr lang="nl-NL" dirty="0" err="1"/>
              <a:t>Cusanus</a:t>
            </a:r>
            <a:r>
              <a:rPr lang="nl-NL" dirty="0"/>
              <a:t> – Hegel – </a:t>
            </a:r>
            <a:r>
              <a:rPr lang="nl-NL" dirty="0" smtClean="0"/>
              <a:t>Bacon – Descartes – Russell – Gödel -....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Buddha</a:t>
            </a:r>
            <a:r>
              <a:rPr lang="nl-NL" dirty="0"/>
              <a:t> – </a:t>
            </a:r>
            <a:r>
              <a:rPr lang="nl-NL" dirty="0" smtClean="0"/>
              <a:t>diverse Scholen - </a:t>
            </a:r>
            <a:r>
              <a:rPr lang="nl-NL" dirty="0" err="1" smtClean="0"/>
              <a:t>Nagarjuna</a:t>
            </a:r>
            <a:r>
              <a:rPr lang="nl-NL" dirty="0" smtClean="0"/>
              <a:t> </a:t>
            </a:r>
            <a:r>
              <a:rPr lang="nl-NL" dirty="0"/>
              <a:t>– </a:t>
            </a:r>
            <a:r>
              <a:rPr lang="nl-NL" dirty="0" err="1"/>
              <a:t>Gongsun</a:t>
            </a:r>
            <a:r>
              <a:rPr lang="nl-NL" dirty="0"/>
              <a:t> </a:t>
            </a:r>
            <a:r>
              <a:rPr lang="nl-NL" dirty="0" smtClean="0"/>
              <a:t>Long - </a:t>
            </a:r>
            <a:r>
              <a:rPr lang="nl-NL" dirty="0" err="1" smtClean="0"/>
              <a:t>Lao</a:t>
            </a:r>
            <a:r>
              <a:rPr lang="nl-NL" dirty="0" smtClean="0"/>
              <a:t> </a:t>
            </a:r>
            <a:r>
              <a:rPr lang="nl-NL" dirty="0" err="1"/>
              <a:t>Zi</a:t>
            </a:r>
            <a:r>
              <a:rPr lang="nl-NL" dirty="0"/>
              <a:t> – Confucius – </a:t>
            </a:r>
            <a:r>
              <a:rPr lang="nl-NL" dirty="0" smtClean="0"/>
              <a:t>Ito </a:t>
            </a:r>
            <a:r>
              <a:rPr lang="nl-NL" dirty="0" err="1" smtClean="0"/>
              <a:t>Jinsai</a:t>
            </a:r>
            <a:r>
              <a:rPr lang="nl-NL" dirty="0" smtClean="0"/>
              <a:t> - </a:t>
            </a:r>
            <a:r>
              <a:rPr lang="nl-NL" dirty="0" err="1" smtClean="0"/>
              <a:t>Nishida</a:t>
            </a:r>
            <a:r>
              <a:rPr lang="nl-NL" dirty="0" smtClean="0"/>
              <a:t> </a:t>
            </a:r>
            <a:r>
              <a:rPr lang="nl-NL" dirty="0"/>
              <a:t>–.... </a:t>
            </a:r>
          </a:p>
        </p:txBody>
      </p:sp>
      <p:pic>
        <p:nvPicPr>
          <p:cNvPr id="5" name="Afbeelding 4" descr="Afbeelding met kaart, wereldbol, Wereld, bol&#10;&#10;Automatisch gegenereerde beschrijving">
            <a:extLst>
              <a:ext uri="{FF2B5EF4-FFF2-40B4-BE49-F238E27FC236}">
                <a16:creationId xmlns="" xmlns:a16="http://schemas.microsoft.com/office/drawing/2014/main" id="{B032CC88-AB49-8908-8AEB-BA54670B4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48" y="153625"/>
            <a:ext cx="26521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6A74654-2DD7-78D9-4DC0-ACBC243E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stappen op reis:  </a:t>
            </a:r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dualisme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9459942-DE0A-69EF-4C39-EED79BE4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7" y="1840865"/>
            <a:ext cx="12383146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Hoe we omgaan met tegenstellingen ....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We blijven nog even </a:t>
            </a:r>
            <a:r>
              <a:rPr lang="nl-NL" dirty="0" smtClean="0"/>
              <a:t>in </a:t>
            </a:r>
            <a:r>
              <a:rPr lang="nl-NL" dirty="0"/>
              <a:t>het westen: 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Elke uitspraak is onjuist of juist. </a:t>
            </a:r>
            <a:endParaRPr lang="nl-NL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 mogelijkheid is er niet</a:t>
            </a:r>
          </a:p>
          <a:p>
            <a:pPr marL="0" indent="0">
              <a:buNone/>
            </a:pPr>
            <a:endParaRPr lang="nl-NL" sz="36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36F186A4-06B1-A6BD-63A7-413AAD900884}"/>
              </a:ext>
            </a:extLst>
          </p:cNvPr>
          <p:cNvSpPr/>
          <p:nvPr/>
        </p:nvSpPr>
        <p:spPr>
          <a:xfrm>
            <a:off x="2089688" y="4295696"/>
            <a:ext cx="8012624" cy="178230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principe van het uitgesloten midden   -     </a:t>
            </a:r>
            <a:r>
              <a:rPr lang="nl-NL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TERTIUM NON DATUR</a:t>
            </a:r>
            <a:endParaRPr lang="nl-NL" sz="2800" b="1" dirty="0">
              <a:solidFill>
                <a:srgbClr val="00B050"/>
              </a:solidFill>
            </a:endParaRPr>
          </a:p>
        </p:txBody>
      </p:sp>
      <p:pic>
        <p:nvPicPr>
          <p:cNvPr id="6" name="Afbeelding 5" descr="Afbeelding met standbeeld, Artefact, kunst, beeldhouwwerk&#10;&#10;Automatisch gegenereerde beschrijving">
            <a:extLst>
              <a:ext uri="{FF2B5EF4-FFF2-40B4-BE49-F238E27FC236}">
                <a16:creationId xmlns="" xmlns:a16="http://schemas.microsoft.com/office/drawing/2014/main" id="{18924CEF-1711-7C1A-E5C1-4BD0676E8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50" y="144683"/>
            <a:ext cx="3642750" cy="2310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1650" y="2543294"/>
            <a:ext cx="333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Formele 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57B337-0085-E4AA-6DFB-3EE32E7F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Voorbeelden van ‘elke uitspraak is juist of onjuist’(1)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E484F30-B7A9-011C-9AA2-AA76C470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1305"/>
            <a:ext cx="10515600" cy="4351338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“Ik heb blonde haren</a:t>
            </a:r>
            <a:r>
              <a:rPr lang="nl-NL" dirty="0" smtClean="0"/>
              <a:t>”,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“Mijn fiets is kapot</a:t>
            </a:r>
            <a:r>
              <a:rPr lang="nl-NL" dirty="0" smtClean="0"/>
              <a:t>”,</a:t>
            </a:r>
          </a:p>
          <a:p>
            <a:pPr marL="0" indent="0">
              <a:buNone/>
            </a:pPr>
            <a:r>
              <a:rPr lang="nl-NL" dirty="0" smtClean="0"/>
              <a:t>.....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5052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Bijzonder: het </a:t>
            </a:r>
            <a:r>
              <a:rPr lang="nl-NL" b="1" dirty="0" smtClean="0">
                <a:solidFill>
                  <a:srgbClr val="FF0000"/>
                </a:solidFill>
              </a:rPr>
              <a:t>syllogisme</a:t>
            </a:r>
            <a:r>
              <a:rPr lang="nl-NL" dirty="0" smtClean="0"/>
              <a:t>, een redenering meestal in drie stappen, bijvoorbeeld:</a:t>
            </a:r>
          </a:p>
          <a:p>
            <a:r>
              <a:rPr lang="nl-NL" dirty="0" smtClean="0"/>
              <a:t>‘alle vrouwen zijn sterfelijk,</a:t>
            </a:r>
          </a:p>
          <a:p>
            <a:r>
              <a:rPr lang="nl-NL" dirty="0" smtClean="0"/>
              <a:t>Cleopatra was een vrouw,</a:t>
            </a:r>
          </a:p>
          <a:p>
            <a:r>
              <a:rPr lang="nl-NL" dirty="0" smtClean="0"/>
              <a:t>Dus Cleopatra was sterfelijk’.</a:t>
            </a:r>
          </a:p>
          <a:p>
            <a:r>
              <a:rPr lang="nl-NL" dirty="0" smtClean="0"/>
              <a:t>OPBOUW: </a:t>
            </a:r>
            <a:r>
              <a:rPr lang="nl-NL" dirty="0"/>
              <a:t>predicaat, subject en conclusie</a:t>
            </a:r>
            <a:endParaRPr lang="nl-NL" dirty="0" smtClean="0"/>
          </a:p>
          <a:p>
            <a:r>
              <a:rPr lang="nl-NL" dirty="0" smtClean="0"/>
              <a:t>............</a:t>
            </a:r>
          </a:p>
          <a:p>
            <a:endParaRPr lang="nl-NL" b="1" dirty="0"/>
          </a:p>
          <a:p>
            <a:r>
              <a:rPr lang="nl-NL" b="1" dirty="0" smtClean="0"/>
              <a:t>Verdieping: </a:t>
            </a:r>
            <a:r>
              <a:rPr lang="nl-NL" b="1" dirty="0" smtClean="0">
                <a:solidFill>
                  <a:srgbClr val="FF0000"/>
                </a:solidFill>
              </a:rPr>
              <a:t>modale logica</a:t>
            </a:r>
            <a:r>
              <a:rPr lang="nl-NL" b="1" dirty="0" smtClean="0"/>
              <a:t>, </a:t>
            </a:r>
            <a:r>
              <a:rPr lang="nl-NL" dirty="0" smtClean="0"/>
              <a:t>die extra operatoren gebruikt om modaliteiten uit te drukken, bijvoorbeeld ‘mogelijk’ of ‘onvermijdelijk’(o.a. </a:t>
            </a:r>
            <a:r>
              <a:rPr lang="nl-NL" dirty="0" err="1" smtClean="0"/>
              <a:t>Avicenna</a:t>
            </a:r>
            <a:r>
              <a:rPr lang="nl-NL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0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‘Elke uitspraak is juist of onjuist’(2)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Bertus Brouwer (1881-1966): het principe van de uitgesloten derde (</a:t>
            </a:r>
            <a:r>
              <a:rPr lang="nl-NL" i="1" dirty="0" err="1" smtClean="0"/>
              <a:t>Tertium</a:t>
            </a:r>
            <a:r>
              <a:rPr lang="nl-NL" i="1" dirty="0" smtClean="0"/>
              <a:t> non </a:t>
            </a:r>
            <a:r>
              <a:rPr lang="nl-NL" i="1" dirty="0" err="1" smtClean="0"/>
              <a:t>datur</a:t>
            </a:r>
            <a:r>
              <a:rPr lang="nl-NL" dirty="0" smtClean="0"/>
              <a:t>) klopt niet – Brouwer kwam met </a:t>
            </a:r>
            <a:r>
              <a:rPr lang="nl-NL" dirty="0"/>
              <a:t>een bewering waaraan je principieel niet kunt zien of hij waar of niet waar </a:t>
            </a:r>
            <a:r>
              <a:rPr lang="nl-NL" dirty="0" smtClean="0"/>
              <a:t>is: </a:t>
            </a:r>
          </a:p>
          <a:p>
            <a:pPr marL="0" indent="0">
              <a:buNone/>
            </a:pPr>
            <a:r>
              <a:rPr lang="nl-NL" dirty="0" smtClean="0"/>
              <a:t>“</a:t>
            </a:r>
            <a:r>
              <a:rPr lang="nl-NL" dirty="0"/>
              <a:t>in het getal pi komen oneindig veel paren gelijke cijfers </a:t>
            </a:r>
            <a:r>
              <a:rPr lang="nl-NL" dirty="0" smtClean="0"/>
              <a:t>voor” –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4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  <a:r>
              <a:rPr lang="en-US" dirty="0" smtClean="0"/>
              <a:t>926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  <a:r>
              <a:rPr lang="en-US" dirty="0" smtClean="0"/>
              <a:t>9…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Brouwer was een </a:t>
            </a:r>
            <a:r>
              <a:rPr lang="nl-NL" u="sng" dirty="0" smtClean="0"/>
              <a:t>iconoclast</a:t>
            </a:r>
            <a:r>
              <a:rPr lang="nl-NL" dirty="0" smtClean="0"/>
              <a:t>: ”De logica is </a:t>
            </a:r>
          </a:p>
          <a:p>
            <a:pPr marL="0" indent="0">
              <a:buNone/>
            </a:pPr>
            <a:r>
              <a:rPr lang="nl-NL" dirty="0" smtClean="0"/>
              <a:t>slechts een van de talen om wiskunde in </a:t>
            </a:r>
          </a:p>
          <a:p>
            <a:pPr marL="0" indent="0">
              <a:buNone/>
            </a:pPr>
            <a:r>
              <a:rPr lang="nl-NL" dirty="0" smtClean="0"/>
              <a:t>uit te drukken”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4219575"/>
            <a:ext cx="16573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01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1413</Words>
  <Application>Microsoft Office PowerPoint</Application>
  <PresentationFormat>Custom</PresentationFormat>
  <Paragraphs>213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Kantoorthema</vt:lpstr>
      <vt:lpstr>Een wereldreis door het rijk van de logica</vt:lpstr>
      <vt:lpstr>Het belang van logica</vt:lpstr>
      <vt:lpstr>Het belang van logica</vt:lpstr>
      <vt:lpstr>Logica van thuis</vt:lpstr>
      <vt:lpstr>Logica van thuis</vt:lpstr>
      <vt:lpstr>wereldreis</vt:lpstr>
      <vt:lpstr>Eerste stappen op reis:  dualisme</vt:lpstr>
      <vt:lpstr>Voorbeelden van ‘elke uitspraak is juist of onjuist’(1)</vt:lpstr>
      <vt:lpstr>‘Elke uitspraak is juist of onjuist’(2)</vt:lpstr>
      <vt:lpstr>Dualisme anders geformuleerd</vt:lpstr>
      <vt:lpstr>Het oosten (India, 500 v.Chr.)</vt:lpstr>
      <vt:lpstr>Catuskoti: voorbeeld</vt:lpstr>
      <vt:lpstr>Dualisme en dualistisch denken</vt:lpstr>
      <vt:lpstr>Dualisme en natuurwetenschap</vt:lpstr>
      <vt:lpstr>Pogingen om de dualiteit te overstijgen</vt:lpstr>
      <vt:lpstr>PowerPoint Presentation</vt:lpstr>
      <vt:lpstr>Goed en kwaad: schijnbare tegendelen, waar de mens niet gemakkelijk mee omgaat?</vt:lpstr>
      <vt:lpstr>Schijnbare tegendelen: FF relativeren </vt:lpstr>
      <vt:lpstr>DUALISME ?</vt:lpstr>
      <vt:lpstr>Kitaro Nishida (1)</vt:lpstr>
      <vt:lpstr>Kitaro Nishida (2)</vt:lpstr>
      <vt:lpstr>Tegendelen in de waarneming</vt:lpstr>
      <vt:lpstr>Zuiver waargenomen</vt:lpstr>
      <vt:lpstr>These – antithese - Synthese</vt:lpstr>
      <vt:lpstr>De stelling van Gödel   </vt:lpstr>
      <vt:lpstr>Het perspectief van de Kwantumfysica</vt:lpstr>
      <vt:lpstr>Laatste inzichten (westen)</vt:lpstr>
      <vt:lpstr>Laatste inzichten (oosten):  “Alles is leeg, zelfs jij en ik!”</vt:lpstr>
      <vt:lpstr>Nagarjuna (2): “alles is leeg!”</vt:lpstr>
      <vt:lpstr>Nagarjuna (3): “alles is leeg!”</vt:lpstr>
      <vt:lpstr>Voorbeeld ‘niets bestaat uit zichzelf, maar altijd in relatie – Nagarjuna (4)                      </vt:lpstr>
      <vt:lpstr>Laatste inzichten (westen): Fuzzy Logic(a)</vt:lpstr>
      <vt:lpstr>Superlogica?</vt:lpstr>
      <vt:lpstr>HUMOR MET LOGISCH DENKEN</vt:lpstr>
      <vt:lpstr>VRAGEN???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wereldreis door het rijk van de logica</dc:title>
  <dc:creator>Peter Ramaekers</dc:creator>
  <cp:lastModifiedBy>Peter</cp:lastModifiedBy>
  <cp:revision>45</cp:revision>
  <dcterms:created xsi:type="dcterms:W3CDTF">2024-12-22T08:52:01Z</dcterms:created>
  <dcterms:modified xsi:type="dcterms:W3CDTF">2025-01-13T07:50:14Z</dcterms:modified>
</cp:coreProperties>
</file>